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70" r:id="rId6"/>
    <p:sldId id="269" r:id="rId7"/>
    <p:sldId id="260" r:id="rId8"/>
    <p:sldId id="261" r:id="rId9"/>
    <p:sldId id="262" r:id="rId10"/>
    <p:sldId id="263" r:id="rId11"/>
    <p:sldId id="264" r:id="rId12"/>
    <p:sldId id="265" r:id="rId13"/>
    <p:sldId id="266" r:id="rId14"/>
    <p:sldId id="281" r:id="rId15"/>
    <p:sldId id="267" r:id="rId16"/>
    <p:sldId id="268" r:id="rId1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hasCustomPrompt="1"/>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8A8D2B46-B5FA-405C-8422-4EA2753DCC04}" type="datetimeFigureOut">
              <a:rPr lang="pl-PL" smtClean="0"/>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F9185FE-810A-4C6D-BE1F-9ADA145D1656}" type="slidenum">
              <a:rPr lang="pl-PL" smtClean="0"/>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hasCustomPrompt="1"/>
          </p:nvPr>
        </p:nvSpPr>
        <p:spPr/>
        <p:txBody>
          <a:bodyPr vert="eaVert"/>
          <a:lstStyle/>
          <a:p>
            <a:pPr lvl="0"/>
            <a:r>
              <a:rPr lang="pl-PL" smtClean="0"/>
              <a:t>Kliknij, aby edytować style wzorca tekstu</a:t>
            </a:r>
            <a:endParaRPr lang="pl-PL" smtClean="0"/>
          </a:p>
          <a:p>
            <a:pPr lvl="1"/>
            <a:r>
              <a:rPr lang="pl-PL" smtClean="0"/>
              <a:t>Drugi poziom</a:t>
            </a:r>
            <a:endParaRPr lang="pl-PL" smtClean="0"/>
          </a:p>
          <a:p>
            <a:pPr lvl="2"/>
            <a:r>
              <a:rPr lang="pl-PL" smtClean="0"/>
              <a:t>Trzeci poziom</a:t>
            </a:r>
            <a:endParaRPr lang="pl-PL" smtClean="0"/>
          </a:p>
          <a:p>
            <a:pPr lvl="3"/>
            <a:r>
              <a:rPr lang="pl-PL" smtClean="0"/>
              <a:t>Czwarty poziom</a:t>
            </a:r>
            <a:endParaRPr lang="pl-PL" smtClean="0"/>
          </a:p>
          <a:p>
            <a:pPr lvl="4"/>
            <a:r>
              <a:rPr lang="pl-PL" smtClean="0"/>
              <a:t>Piąty poziom</a:t>
            </a:r>
            <a:endParaRPr lang="pl-PL"/>
          </a:p>
        </p:txBody>
      </p:sp>
      <p:sp>
        <p:nvSpPr>
          <p:cNvPr id="4" name="Symbol zastępczy daty 3"/>
          <p:cNvSpPr>
            <a:spLocks noGrp="1"/>
          </p:cNvSpPr>
          <p:nvPr>
            <p:ph type="dt" sz="half" idx="10"/>
          </p:nvPr>
        </p:nvSpPr>
        <p:spPr/>
        <p:txBody>
          <a:bodyPr/>
          <a:lstStyle/>
          <a:p>
            <a:fld id="{8A8D2B46-B5FA-405C-8422-4EA2753DCC04}" type="datetimeFigureOut">
              <a:rPr lang="pl-PL" smtClean="0"/>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F9185FE-810A-4C6D-BE1F-9ADA145D1656}" type="slidenum">
              <a:rPr lang="pl-PL" smtClean="0"/>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hasCustomPrompt="1"/>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hasCustomPrompt="1"/>
          </p:nvPr>
        </p:nvSpPr>
        <p:spPr>
          <a:xfrm>
            <a:off x="457200" y="274638"/>
            <a:ext cx="6019800" cy="5851525"/>
          </a:xfrm>
        </p:spPr>
        <p:txBody>
          <a:bodyPr vert="eaVert"/>
          <a:lstStyle/>
          <a:p>
            <a:pPr lvl="0"/>
            <a:r>
              <a:rPr lang="pl-PL" smtClean="0"/>
              <a:t>Kliknij, aby edytować style wzorca tekstu</a:t>
            </a:r>
            <a:endParaRPr lang="pl-PL" smtClean="0"/>
          </a:p>
          <a:p>
            <a:pPr lvl="1"/>
            <a:r>
              <a:rPr lang="pl-PL" smtClean="0"/>
              <a:t>Drugi poziom</a:t>
            </a:r>
            <a:endParaRPr lang="pl-PL" smtClean="0"/>
          </a:p>
          <a:p>
            <a:pPr lvl="2"/>
            <a:r>
              <a:rPr lang="pl-PL" smtClean="0"/>
              <a:t>Trzeci poziom</a:t>
            </a:r>
            <a:endParaRPr lang="pl-PL" smtClean="0"/>
          </a:p>
          <a:p>
            <a:pPr lvl="3"/>
            <a:r>
              <a:rPr lang="pl-PL" smtClean="0"/>
              <a:t>Czwarty poziom</a:t>
            </a:r>
            <a:endParaRPr lang="pl-PL" smtClean="0"/>
          </a:p>
          <a:p>
            <a:pPr lvl="4"/>
            <a:r>
              <a:rPr lang="pl-PL" smtClean="0"/>
              <a:t>Piąty poziom</a:t>
            </a:r>
            <a:endParaRPr lang="pl-PL"/>
          </a:p>
        </p:txBody>
      </p:sp>
      <p:sp>
        <p:nvSpPr>
          <p:cNvPr id="4" name="Symbol zastępczy daty 3"/>
          <p:cNvSpPr>
            <a:spLocks noGrp="1"/>
          </p:cNvSpPr>
          <p:nvPr>
            <p:ph type="dt" sz="half" idx="10"/>
          </p:nvPr>
        </p:nvSpPr>
        <p:spPr/>
        <p:txBody>
          <a:bodyPr/>
          <a:lstStyle/>
          <a:p>
            <a:fld id="{8A8D2B46-B5FA-405C-8422-4EA2753DCC04}" type="datetimeFigureOut">
              <a:rPr lang="pl-PL" smtClean="0"/>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F9185FE-810A-4C6D-BE1F-9ADA145D1656}" type="slidenum">
              <a:rPr lang="pl-PL" smtClean="0"/>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lang="pl-PL" smtClean="0"/>
              <a:t>Kliknij, aby edytować styl</a:t>
            </a:r>
            <a:endParaRPr lang="pl-PL"/>
          </a:p>
        </p:txBody>
      </p:sp>
      <p:sp>
        <p:nvSpPr>
          <p:cNvPr id="3" name="Symbol zastępczy zawartości 2"/>
          <p:cNvSpPr>
            <a:spLocks noGrp="1"/>
          </p:cNvSpPr>
          <p:nvPr>
            <p:ph idx="1" hasCustomPrompt="1"/>
          </p:nvPr>
        </p:nvSpPr>
        <p:spPr/>
        <p:txBody>
          <a:bodyPr/>
          <a:lstStyle/>
          <a:p>
            <a:pPr lvl="0"/>
            <a:r>
              <a:rPr lang="pl-PL" smtClean="0"/>
              <a:t>Kliknij, aby edytować style wzorca tekstu</a:t>
            </a:r>
            <a:endParaRPr lang="pl-PL" smtClean="0"/>
          </a:p>
          <a:p>
            <a:pPr lvl="1"/>
            <a:r>
              <a:rPr lang="pl-PL" smtClean="0"/>
              <a:t>Drugi poziom</a:t>
            </a:r>
            <a:endParaRPr lang="pl-PL" smtClean="0"/>
          </a:p>
          <a:p>
            <a:pPr lvl="2"/>
            <a:r>
              <a:rPr lang="pl-PL" smtClean="0"/>
              <a:t>Trzeci poziom</a:t>
            </a:r>
            <a:endParaRPr lang="pl-PL" smtClean="0"/>
          </a:p>
          <a:p>
            <a:pPr lvl="3"/>
            <a:r>
              <a:rPr lang="pl-PL" smtClean="0"/>
              <a:t>Czwarty poziom</a:t>
            </a:r>
            <a:endParaRPr lang="pl-PL" smtClean="0"/>
          </a:p>
          <a:p>
            <a:pPr lvl="4"/>
            <a:r>
              <a:rPr lang="pl-PL" smtClean="0"/>
              <a:t>Piąty poziom</a:t>
            </a:r>
            <a:endParaRPr lang="pl-PL"/>
          </a:p>
        </p:txBody>
      </p:sp>
      <p:sp>
        <p:nvSpPr>
          <p:cNvPr id="4" name="Symbol zastępczy daty 3"/>
          <p:cNvSpPr>
            <a:spLocks noGrp="1"/>
          </p:cNvSpPr>
          <p:nvPr>
            <p:ph type="dt" sz="half" idx="10"/>
          </p:nvPr>
        </p:nvSpPr>
        <p:spPr/>
        <p:txBody>
          <a:bodyPr/>
          <a:lstStyle/>
          <a:p>
            <a:fld id="{8A8D2B46-B5FA-405C-8422-4EA2753DCC04}" type="datetimeFigureOut">
              <a:rPr lang="pl-PL" smtClean="0"/>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F9185FE-810A-4C6D-BE1F-9ADA145D1656}" type="slidenum">
              <a:rPr lang="pl-PL" smtClean="0"/>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endParaRPr lang="pl-PL" smtClean="0"/>
          </a:p>
        </p:txBody>
      </p:sp>
      <p:sp>
        <p:nvSpPr>
          <p:cNvPr id="4" name="Symbol zastępczy daty 3"/>
          <p:cNvSpPr>
            <a:spLocks noGrp="1"/>
          </p:cNvSpPr>
          <p:nvPr>
            <p:ph type="dt" sz="half" idx="10"/>
          </p:nvPr>
        </p:nvSpPr>
        <p:spPr/>
        <p:txBody>
          <a:bodyPr/>
          <a:lstStyle/>
          <a:p>
            <a:fld id="{8A8D2B46-B5FA-405C-8422-4EA2753DCC04}" type="datetimeFigureOut">
              <a:rPr lang="pl-PL" smtClean="0"/>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F9185FE-810A-4C6D-BE1F-9ADA145D1656}" type="slidenum">
              <a:rPr lang="pl-PL" smtClean="0"/>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lang="pl-PL" smtClean="0"/>
              <a:t>Kliknij, aby edytować styl</a:t>
            </a:r>
            <a:endParaRPr lang="pl-PL"/>
          </a:p>
        </p:txBody>
      </p:sp>
      <p:sp>
        <p:nvSpPr>
          <p:cNvPr id="3" name="Symbol zastępczy zawartości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endParaRPr lang="pl-PL" smtClean="0"/>
          </a:p>
          <a:p>
            <a:pPr lvl="1"/>
            <a:r>
              <a:rPr lang="pl-PL" smtClean="0"/>
              <a:t>Drugi poziom</a:t>
            </a:r>
            <a:endParaRPr lang="pl-PL" smtClean="0"/>
          </a:p>
          <a:p>
            <a:pPr lvl="2"/>
            <a:r>
              <a:rPr lang="pl-PL" smtClean="0"/>
              <a:t>Trzeci poziom</a:t>
            </a:r>
            <a:endParaRPr lang="pl-PL" smtClean="0"/>
          </a:p>
          <a:p>
            <a:pPr lvl="3"/>
            <a:r>
              <a:rPr lang="pl-PL" smtClean="0"/>
              <a:t>Czwarty poziom</a:t>
            </a:r>
            <a:endParaRPr lang="pl-PL" smtClean="0"/>
          </a:p>
          <a:p>
            <a:pPr lvl="4"/>
            <a:r>
              <a:rPr lang="pl-PL" smtClean="0"/>
              <a:t>Piąty poziom</a:t>
            </a:r>
            <a:endParaRPr lang="pl-PL"/>
          </a:p>
        </p:txBody>
      </p:sp>
      <p:sp>
        <p:nvSpPr>
          <p:cNvPr id="4" name="Symbol zastępczy zawartości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endParaRPr lang="pl-PL" smtClean="0"/>
          </a:p>
          <a:p>
            <a:pPr lvl="1"/>
            <a:r>
              <a:rPr lang="pl-PL" smtClean="0"/>
              <a:t>Drugi poziom</a:t>
            </a:r>
            <a:endParaRPr lang="pl-PL" smtClean="0"/>
          </a:p>
          <a:p>
            <a:pPr lvl="2"/>
            <a:r>
              <a:rPr lang="pl-PL" smtClean="0"/>
              <a:t>Trzeci poziom</a:t>
            </a:r>
            <a:endParaRPr lang="pl-PL" smtClean="0"/>
          </a:p>
          <a:p>
            <a:pPr lvl="3"/>
            <a:r>
              <a:rPr lang="pl-PL" smtClean="0"/>
              <a:t>Czwarty poziom</a:t>
            </a:r>
            <a:endParaRPr lang="pl-PL" smtClean="0"/>
          </a:p>
          <a:p>
            <a:pPr lvl="4"/>
            <a:r>
              <a:rPr lang="pl-PL" smtClean="0"/>
              <a:t>Piąty poziom</a:t>
            </a:r>
            <a:endParaRPr lang="pl-PL"/>
          </a:p>
        </p:txBody>
      </p:sp>
      <p:sp>
        <p:nvSpPr>
          <p:cNvPr id="5" name="Symbol zastępczy daty 4"/>
          <p:cNvSpPr>
            <a:spLocks noGrp="1"/>
          </p:cNvSpPr>
          <p:nvPr>
            <p:ph type="dt" sz="half" idx="10"/>
          </p:nvPr>
        </p:nvSpPr>
        <p:spPr/>
        <p:txBody>
          <a:bodyPr/>
          <a:lstStyle/>
          <a:p>
            <a:fld id="{8A8D2B46-B5FA-405C-8422-4EA2753DCC04}" type="datetimeFigureOut">
              <a:rPr lang="pl-PL" smtClean="0"/>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F9185FE-810A-4C6D-BE1F-9ADA145D1656}" type="slidenum">
              <a:rPr lang="pl-PL" smtClean="0"/>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endParaRPr lang="pl-PL" smtClean="0"/>
          </a:p>
        </p:txBody>
      </p:sp>
      <p:sp>
        <p:nvSpPr>
          <p:cNvPr id="4" name="Symbol zastępczy zawartości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endParaRPr lang="pl-PL" smtClean="0"/>
          </a:p>
          <a:p>
            <a:pPr lvl="1"/>
            <a:r>
              <a:rPr lang="pl-PL" smtClean="0"/>
              <a:t>Drugi poziom</a:t>
            </a:r>
            <a:endParaRPr lang="pl-PL" smtClean="0"/>
          </a:p>
          <a:p>
            <a:pPr lvl="2"/>
            <a:r>
              <a:rPr lang="pl-PL" smtClean="0"/>
              <a:t>Trzeci poziom</a:t>
            </a:r>
            <a:endParaRPr lang="pl-PL" smtClean="0"/>
          </a:p>
          <a:p>
            <a:pPr lvl="3"/>
            <a:r>
              <a:rPr lang="pl-PL" smtClean="0"/>
              <a:t>Czwarty poziom</a:t>
            </a:r>
            <a:endParaRPr lang="pl-PL" smtClean="0"/>
          </a:p>
          <a:p>
            <a:pPr lvl="4"/>
            <a:r>
              <a:rPr lang="pl-PL" smtClean="0"/>
              <a:t>Piąty poziom</a:t>
            </a:r>
            <a:endParaRPr lang="pl-PL"/>
          </a:p>
        </p:txBody>
      </p:sp>
      <p:sp>
        <p:nvSpPr>
          <p:cNvPr id="5" name="Symbol zastępczy tekstu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endParaRPr lang="pl-PL" smtClean="0"/>
          </a:p>
        </p:txBody>
      </p:sp>
      <p:sp>
        <p:nvSpPr>
          <p:cNvPr id="6" name="Symbol zastępczy zawartości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endParaRPr lang="pl-PL" smtClean="0"/>
          </a:p>
          <a:p>
            <a:pPr lvl="1"/>
            <a:r>
              <a:rPr lang="pl-PL" smtClean="0"/>
              <a:t>Drugi poziom</a:t>
            </a:r>
            <a:endParaRPr lang="pl-PL" smtClean="0"/>
          </a:p>
          <a:p>
            <a:pPr lvl="2"/>
            <a:r>
              <a:rPr lang="pl-PL" smtClean="0"/>
              <a:t>Trzeci poziom</a:t>
            </a:r>
            <a:endParaRPr lang="pl-PL" smtClean="0"/>
          </a:p>
          <a:p>
            <a:pPr lvl="3"/>
            <a:r>
              <a:rPr lang="pl-PL" smtClean="0"/>
              <a:t>Czwarty poziom</a:t>
            </a:r>
            <a:endParaRPr lang="pl-PL" smtClean="0"/>
          </a:p>
          <a:p>
            <a:pPr lvl="4"/>
            <a:r>
              <a:rPr lang="pl-PL" smtClean="0"/>
              <a:t>Piąty poziom</a:t>
            </a:r>
            <a:endParaRPr lang="pl-PL"/>
          </a:p>
        </p:txBody>
      </p:sp>
      <p:sp>
        <p:nvSpPr>
          <p:cNvPr id="7" name="Symbol zastępczy daty 6"/>
          <p:cNvSpPr>
            <a:spLocks noGrp="1"/>
          </p:cNvSpPr>
          <p:nvPr>
            <p:ph type="dt" sz="half" idx="10"/>
          </p:nvPr>
        </p:nvSpPr>
        <p:spPr/>
        <p:txBody>
          <a:bodyPr/>
          <a:lstStyle/>
          <a:p>
            <a:fld id="{8A8D2B46-B5FA-405C-8422-4EA2753DCC04}" type="datetimeFigureOut">
              <a:rPr lang="pl-PL" smtClean="0"/>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EF9185FE-810A-4C6D-BE1F-9ADA145D1656}" type="slidenum">
              <a:rPr lang="pl-PL" smtClean="0"/>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8A8D2B46-B5FA-405C-8422-4EA2753DCC04}" type="datetimeFigureOut">
              <a:rPr lang="pl-PL" smtClean="0"/>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EF9185FE-810A-4C6D-BE1F-9ADA145D1656}" type="slidenum">
              <a:rPr lang="pl-PL" smtClean="0"/>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A8D2B46-B5FA-405C-8422-4EA2753DCC04}" type="datetimeFigureOut">
              <a:rPr lang="pl-PL" smtClean="0"/>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EF9185FE-810A-4C6D-BE1F-9ADA145D1656}" type="slidenum">
              <a:rPr lang="pl-PL" smtClean="0"/>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endParaRPr lang="pl-PL" smtClean="0"/>
          </a:p>
          <a:p>
            <a:pPr lvl="1"/>
            <a:r>
              <a:rPr lang="pl-PL" smtClean="0"/>
              <a:t>Drugi poziom</a:t>
            </a:r>
            <a:endParaRPr lang="pl-PL" smtClean="0"/>
          </a:p>
          <a:p>
            <a:pPr lvl="2"/>
            <a:r>
              <a:rPr lang="pl-PL" smtClean="0"/>
              <a:t>Trzeci poziom</a:t>
            </a:r>
            <a:endParaRPr lang="pl-PL" smtClean="0"/>
          </a:p>
          <a:p>
            <a:pPr lvl="3"/>
            <a:r>
              <a:rPr lang="pl-PL" smtClean="0"/>
              <a:t>Czwarty poziom</a:t>
            </a:r>
            <a:endParaRPr lang="pl-PL" smtClean="0"/>
          </a:p>
          <a:p>
            <a:pPr lvl="4"/>
            <a:r>
              <a:rPr lang="pl-PL" smtClean="0"/>
              <a:t>Piąty poziom</a:t>
            </a:r>
            <a:endParaRPr lang="pl-PL"/>
          </a:p>
        </p:txBody>
      </p:sp>
      <p:sp>
        <p:nvSpPr>
          <p:cNvPr id="4" name="Symbol zastępczy tekstu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endParaRPr lang="pl-PL" smtClean="0"/>
          </a:p>
        </p:txBody>
      </p:sp>
      <p:sp>
        <p:nvSpPr>
          <p:cNvPr id="5" name="Symbol zastępczy daty 4"/>
          <p:cNvSpPr>
            <a:spLocks noGrp="1"/>
          </p:cNvSpPr>
          <p:nvPr>
            <p:ph type="dt" sz="half" idx="10"/>
          </p:nvPr>
        </p:nvSpPr>
        <p:spPr/>
        <p:txBody>
          <a:bodyPr/>
          <a:lstStyle/>
          <a:p>
            <a:fld id="{8A8D2B46-B5FA-405C-8422-4EA2753DCC04}" type="datetimeFigureOut">
              <a:rPr lang="pl-PL" smtClean="0"/>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F9185FE-810A-4C6D-BE1F-9ADA145D1656}" type="slidenum">
              <a:rPr lang="pl-PL" smtClean="0"/>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endParaRPr lang="pl-PL" smtClean="0"/>
          </a:p>
        </p:txBody>
      </p:sp>
      <p:sp>
        <p:nvSpPr>
          <p:cNvPr id="5" name="Symbol zastępczy daty 4"/>
          <p:cNvSpPr>
            <a:spLocks noGrp="1"/>
          </p:cNvSpPr>
          <p:nvPr>
            <p:ph type="dt" sz="half" idx="10"/>
          </p:nvPr>
        </p:nvSpPr>
        <p:spPr/>
        <p:txBody>
          <a:bodyPr/>
          <a:lstStyle/>
          <a:p>
            <a:fld id="{8A8D2B46-B5FA-405C-8422-4EA2753DCC04}" type="datetimeFigureOut">
              <a:rPr lang="pl-PL" smtClean="0"/>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F9185FE-810A-4C6D-BE1F-9ADA145D1656}" type="slidenum">
              <a:rPr lang="pl-PL" smtClean="0"/>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endParaRPr lang="pl-PL" smtClean="0"/>
          </a:p>
          <a:p>
            <a:pPr lvl="1"/>
            <a:r>
              <a:rPr lang="pl-PL" smtClean="0"/>
              <a:t>Drugi poziom</a:t>
            </a:r>
            <a:endParaRPr lang="pl-PL" smtClean="0"/>
          </a:p>
          <a:p>
            <a:pPr lvl="2"/>
            <a:r>
              <a:rPr lang="pl-PL" smtClean="0"/>
              <a:t>Trzeci poziom</a:t>
            </a:r>
            <a:endParaRPr lang="pl-PL" smtClean="0"/>
          </a:p>
          <a:p>
            <a:pPr lvl="3"/>
            <a:r>
              <a:rPr lang="pl-PL" smtClean="0"/>
              <a:t>Czwarty poziom</a:t>
            </a:r>
            <a:endParaRPr lang="pl-PL" smtClean="0"/>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D2B46-B5FA-405C-8422-4EA2753DCC04}" type="datetimeFigureOut">
              <a:rPr lang="pl-PL" smtClean="0"/>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9185FE-810A-4C6D-BE1F-9ADA145D1656}" type="slidenum">
              <a:rPr lang="pl-PL" smtClean="0"/>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78510" y="3157855"/>
            <a:ext cx="7772400" cy="1470025"/>
          </a:xfrm>
        </p:spPr>
        <p:txBody>
          <a:bodyPr/>
          <a:lstStyle/>
          <a:p>
            <a:r>
              <a:rPr lang="pl-PL" dirty="0" smtClean="0"/>
              <a:t>„Szkoły Aktywne w Społeczności”</a:t>
            </a:r>
            <a:br>
              <a:rPr lang="pl-PL" dirty="0" smtClean="0"/>
            </a:br>
            <a:r>
              <a:rPr lang="pl-PL" dirty="0" smtClean="0"/>
              <a:t>SAS</a:t>
            </a:r>
            <a:endParaRPr lang="pl-PL" dirty="0"/>
          </a:p>
        </p:txBody>
      </p:sp>
      <p:sp>
        <p:nvSpPr>
          <p:cNvPr id="3" name="Podtytuł 2"/>
          <p:cNvSpPr>
            <a:spLocks noGrp="1"/>
          </p:cNvSpPr>
          <p:nvPr>
            <p:ph type="subTitle" idx="1"/>
          </p:nvPr>
        </p:nvSpPr>
        <p:spPr>
          <a:xfrm>
            <a:off x="1371600" y="4627880"/>
            <a:ext cx="6400800" cy="1752600"/>
          </a:xfrm>
        </p:spPr>
        <p:txBody>
          <a:bodyPr/>
          <a:lstStyle/>
          <a:p>
            <a:r>
              <a:rPr lang="pl-PL" dirty="0"/>
              <a:t>p</a:t>
            </a:r>
            <a:r>
              <a:rPr lang="pl-PL" dirty="0" smtClean="0"/>
              <a:t>olska edycja międzynarodowego programu Community </a:t>
            </a:r>
            <a:r>
              <a:rPr lang="pl-PL" dirty="0" err="1" smtClean="0"/>
              <a:t>Schools</a:t>
            </a:r>
            <a:endParaRPr lang="pl-PL" dirty="0"/>
          </a:p>
        </p:txBody>
      </p:sp>
      <p:pic>
        <p:nvPicPr>
          <p:cNvPr id="4" name="Picture 3" descr="Logo SAS 2015"/>
          <p:cNvPicPr>
            <a:picLocks noChangeAspect="1"/>
          </p:cNvPicPr>
          <p:nvPr/>
        </p:nvPicPr>
        <p:blipFill>
          <a:blip r:embed="rId1"/>
          <a:stretch>
            <a:fillRect/>
          </a:stretch>
        </p:blipFill>
        <p:spPr>
          <a:xfrm>
            <a:off x="3341370" y="205740"/>
            <a:ext cx="2461895" cy="246570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a:buNone/>
            </a:pPr>
            <a:r>
              <a:rPr lang="pl-PL" dirty="0" smtClean="0"/>
              <a:t>	</a:t>
            </a:r>
            <a:r>
              <a:rPr lang="pl-PL" b="1" dirty="0" smtClean="0"/>
              <a:t>Rozwój społeczności</a:t>
            </a:r>
            <a:endParaRPr lang="pl-PL" b="1" dirty="0" smtClean="0"/>
          </a:p>
          <a:p>
            <a:pPr>
              <a:buNone/>
            </a:pPr>
            <a:r>
              <a:rPr lang="pl-PL" dirty="0" smtClean="0"/>
              <a:t>	Szkoła aktywnie wspiera rozwój społeczności lokalnej, pomaga różnym grupom społecznym w wykorzystaniu ich pełnych możliwości przy wykonywaniu różnych zadań, angażowaniu w nie innych oraz świadczeniu najlepszych usług na rzecz mieszkańców.</a:t>
            </a:r>
            <a:endParaRPr lang="pl-PL" dirty="0" smtClean="0"/>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857232"/>
            <a:ext cx="8229600" cy="5268931"/>
          </a:xfrm>
        </p:spPr>
        <p:txBody>
          <a:bodyPr>
            <a:normAutofit/>
          </a:bodyPr>
          <a:lstStyle/>
          <a:p>
            <a:pPr>
              <a:buNone/>
            </a:pPr>
            <a:r>
              <a:rPr lang="pl-PL" dirty="0" smtClean="0"/>
              <a:t>	</a:t>
            </a:r>
            <a:r>
              <a:rPr lang="pl-PL" b="1" dirty="0" smtClean="0"/>
              <a:t>Angażowanie rodziców</a:t>
            </a:r>
            <a:endParaRPr lang="pl-PL" b="1" dirty="0" smtClean="0"/>
          </a:p>
          <a:p>
            <a:pPr>
              <a:buNone/>
            </a:pPr>
            <a:r>
              <a:rPr lang="pl-PL" dirty="0" smtClean="0"/>
              <a:t>	Wszyscy rodzice powinni znać potrzeby rozwojowe dziecka i zapewnić mu najlepsze warunki do uczenia się. To wymaga aktywnej współpracy między rodzicami i nauczycielami. SAS zapewnia rodzicom możliwość angażowania się w proces podejmowania decyzji wpływających na jakość edukacji ich dzieci i możliwość udziału w życiu szkolnym. </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1071546"/>
            <a:ext cx="8229600" cy="5054617"/>
          </a:xfrm>
        </p:spPr>
        <p:txBody>
          <a:bodyPr>
            <a:normAutofit/>
          </a:bodyPr>
          <a:lstStyle/>
          <a:p>
            <a:pPr>
              <a:buNone/>
            </a:pPr>
            <a:r>
              <a:rPr lang="pl-PL" dirty="0" smtClean="0"/>
              <a:t>	</a:t>
            </a:r>
            <a:r>
              <a:rPr lang="pl-PL" b="1" dirty="0" smtClean="0"/>
              <a:t>Kultura organizacyjna szkoły</a:t>
            </a:r>
            <a:endParaRPr lang="pl-PL" b="1" dirty="0" smtClean="0"/>
          </a:p>
          <a:p>
            <a:pPr>
              <a:buNone/>
            </a:pPr>
            <a:r>
              <a:rPr lang="pl-PL" dirty="0" smtClean="0"/>
              <a:t>	Podstawą nauczania-uczenia się są wartości demokratyczne. Pracownicy szkoły starają się, by znaleźć coraz lepsze sposoby odkrywania potencjału wszystkich uczniów. Kultura organizacyjna szkoły polega na tym, by motywować uczniów do bycia innowacyjnymi, twórczymi i aktywnymi w życiu szkoły.</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a:xfrm>
            <a:off x="854710" y="1165860"/>
            <a:ext cx="7607935" cy="4526280"/>
          </a:xfrm>
        </p:spPr>
        <p:txBody>
          <a:bodyPr>
            <a:normAutofit lnSpcReduction="10000"/>
          </a:bodyPr>
          <a:p>
            <a:pPr marL="0" indent="0">
              <a:buNone/>
            </a:pPr>
            <a:r>
              <a:rPr lang="pl-PL" altLang="en-US" b="1"/>
              <a:t>Uczenie się przez zrozumienie</a:t>
            </a:r>
            <a:endParaRPr lang="pl-PL" altLang="en-US" b="1"/>
          </a:p>
          <a:p>
            <a:pPr marL="0" indent="0">
              <a:buNone/>
            </a:pPr>
            <a:r>
              <a:rPr lang="pl-PL" altLang="en-US"/>
              <a:t>Szkoła stwarza możliwości korzystania z edukacji formalnej, jak  i nieformalnej. Realizuje podstawę programową i programy nauczania tak, aby uczenie się było aktywne,  integrujące wiedzę i refleksyjne. Rodzice, członkowie szerszej społeczności oraz oczywiście uczniowie, powinni dostrzegać znaczenie tego, czego się uczą w szkole.</a:t>
            </a:r>
            <a:endParaRPr lang="pl-PL" altLang="en-US"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Zasady udziału w programie</a:t>
            </a:r>
            <a:endParaRPr lang="pl-PL" b="1" dirty="0"/>
          </a:p>
        </p:txBody>
      </p:sp>
      <p:sp>
        <p:nvSpPr>
          <p:cNvPr id="3" name="Symbol zastępczy zawartości 2"/>
          <p:cNvSpPr>
            <a:spLocks noGrp="1"/>
          </p:cNvSpPr>
          <p:nvPr>
            <p:ph idx="1"/>
          </p:nvPr>
        </p:nvSpPr>
        <p:spPr>
          <a:xfrm>
            <a:off x="457200" y="1214422"/>
            <a:ext cx="8229600" cy="5214974"/>
          </a:xfrm>
        </p:spPr>
        <p:txBody>
          <a:bodyPr/>
          <a:lstStyle/>
          <a:p>
            <a:r>
              <a:rPr lang="pl-PL" dirty="0" smtClean="0"/>
              <a:t>Szkoła </a:t>
            </a:r>
            <a:r>
              <a:rPr lang="pl-PL" b="1" dirty="0" smtClean="0"/>
              <a:t>dokonuje samooceny</a:t>
            </a:r>
            <a:r>
              <a:rPr lang="pl-PL" dirty="0" smtClean="0"/>
              <a:t> poziomu spełniania standardów jakości SAS.</a:t>
            </a:r>
            <a:endParaRPr lang="pl-PL" dirty="0" smtClean="0"/>
          </a:p>
          <a:p>
            <a:r>
              <a:rPr lang="pl-PL" dirty="0" smtClean="0"/>
              <a:t>W wyniku samooceny powstaje ogólny obraz szkoły ukazujący spełnianie wymagań.</a:t>
            </a:r>
            <a:r>
              <a:rPr lang="pl-PL" dirty="0"/>
              <a:t> </a:t>
            </a:r>
            <a:r>
              <a:rPr lang="pl-PL" dirty="0" smtClean="0"/>
              <a:t>Z 9 standardów szkoła </a:t>
            </a:r>
            <a:r>
              <a:rPr lang="pl-PL" b="1" dirty="0" smtClean="0"/>
              <a:t>wybiera priorytety</a:t>
            </a:r>
            <a:r>
              <a:rPr lang="pl-PL" dirty="0" smtClean="0"/>
              <a:t> na rok szkolny i </a:t>
            </a:r>
            <a:r>
              <a:rPr lang="pl-PL" b="1" dirty="0" smtClean="0"/>
              <a:t>planuje działania</a:t>
            </a:r>
            <a:r>
              <a:rPr lang="pl-PL" dirty="0" smtClean="0"/>
              <a:t>, które mają poprawić realizację standardów w wybranych obszarach.</a:t>
            </a:r>
            <a:endParaRPr lang="pl-PL" dirty="0" smtClean="0"/>
          </a:p>
          <a:p>
            <a:r>
              <a:rPr lang="pl-PL" dirty="0" smtClean="0"/>
              <a:t>Szkoła </a:t>
            </a:r>
            <a:r>
              <a:rPr lang="pl-PL" b="1" dirty="0" smtClean="0"/>
              <a:t>realizuje opracowany plan działań</a:t>
            </a:r>
            <a:r>
              <a:rPr lang="pl-PL" dirty="0" smtClean="0"/>
              <a:t>, a po roku dokonuje kolejnej samooceny.</a:t>
            </a:r>
            <a:endParaRPr lang="pl-PL" dirty="0" smtClean="0"/>
          </a:p>
          <a:p>
            <a:endParaRPr lang="pl-PL" dirty="0" smtClean="0"/>
          </a:p>
          <a:p>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Korzyści dla szkoły</a:t>
            </a:r>
            <a:endParaRPr lang="pl-PL" b="1" dirty="0"/>
          </a:p>
        </p:txBody>
      </p:sp>
      <p:sp>
        <p:nvSpPr>
          <p:cNvPr id="3" name="Symbol zastępczy zawartości 2"/>
          <p:cNvSpPr>
            <a:spLocks noGrp="1"/>
          </p:cNvSpPr>
          <p:nvPr>
            <p:ph idx="1"/>
          </p:nvPr>
        </p:nvSpPr>
        <p:spPr/>
        <p:txBody>
          <a:bodyPr/>
          <a:lstStyle/>
          <a:p>
            <a:r>
              <a:rPr lang="pl-PL" dirty="0" smtClean="0"/>
              <a:t>Rozwój działań wpływających na poprawę jakości pracy szkoły poprzez przeprowadzenie samooceny wg przygotowanej procedury i z wykorzystaniem udostępnionych narzędzi.</a:t>
            </a:r>
            <a:endParaRPr lang="pl-PL" dirty="0" smtClean="0"/>
          </a:p>
          <a:p>
            <a:r>
              <a:rPr lang="pl-PL" dirty="0" smtClean="0"/>
              <a:t>Wzmocnienie roli szkoły w środowisku lokalnym.</a:t>
            </a:r>
            <a:endParaRPr lang="pl-PL" dirty="0" smtClean="0"/>
          </a:p>
          <a:p>
            <a:r>
              <a:rPr lang="pl-PL" dirty="0" smtClean="0"/>
              <a:t>Udział w międzynarodowym przedsięwzięciu i możliwość współpracy z SAS z wielu krajów.</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Cel programu</a:t>
            </a:r>
            <a:endParaRPr lang="pl-PL" dirty="0"/>
          </a:p>
        </p:txBody>
      </p:sp>
      <p:sp>
        <p:nvSpPr>
          <p:cNvPr id="3" name="Symbol zastępczy zawartości 2"/>
          <p:cNvSpPr>
            <a:spLocks noGrp="1"/>
          </p:cNvSpPr>
          <p:nvPr>
            <p:ph idx="1"/>
          </p:nvPr>
        </p:nvSpPr>
        <p:spPr/>
        <p:txBody>
          <a:bodyPr/>
          <a:lstStyle/>
          <a:p>
            <a:pPr>
              <a:buNone/>
            </a:pPr>
            <a:r>
              <a:rPr lang="pl-PL" dirty="0" smtClean="0"/>
              <a:t>	Rozwój szkół aktywnych w społeczności – promujących partnerstwo między szkołą a społecznością lokalną, aktywizujących społeczność szkolną i mieszkańców, dbających o zapewnienie równego dostępu do oferty szkoły każdemu uczniowi.</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582726"/>
          </a:xfrm>
        </p:spPr>
        <p:txBody>
          <a:bodyPr>
            <a:noAutofit/>
          </a:bodyPr>
          <a:lstStyle/>
          <a:p>
            <a:r>
              <a:rPr lang="pl-PL" sz="4000" b="1" dirty="0" smtClean="0"/>
              <a:t>Standardy Jakości SAS</a:t>
            </a:r>
            <a:br>
              <a:rPr lang="pl-PL" sz="3200" dirty="0" smtClean="0"/>
            </a:br>
            <a:r>
              <a:rPr lang="pl-PL" sz="2800" dirty="0" smtClean="0"/>
              <a:t>Narzędzie samooceny służące rozwojowi szkoły poprzez:</a:t>
            </a:r>
            <a:br>
              <a:rPr lang="pl-PL" sz="3200" dirty="0" smtClean="0"/>
            </a:br>
            <a:endParaRPr lang="pl-PL" sz="3200" dirty="0"/>
          </a:p>
        </p:txBody>
      </p:sp>
      <p:sp>
        <p:nvSpPr>
          <p:cNvPr id="3" name="Symbol zastępczy zawartości 2"/>
          <p:cNvSpPr>
            <a:spLocks noGrp="1"/>
          </p:cNvSpPr>
          <p:nvPr>
            <p:ph idx="1"/>
          </p:nvPr>
        </p:nvSpPr>
        <p:spPr>
          <a:xfrm>
            <a:off x="457200" y="2000240"/>
            <a:ext cx="8229600" cy="4572032"/>
          </a:xfrm>
        </p:spPr>
        <p:txBody>
          <a:bodyPr>
            <a:normAutofit fontScale="92500" lnSpcReduction="10000"/>
          </a:bodyPr>
          <a:lstStyle/>
          <a:p>
            <a:r>
              <a:rPr lang="pl-PL" dirty="0"/>
              <a:t>z</a:t>
            </a:r>
            <a:r>
              <a:rPr lang="pl-PL" dirty="0" smtClean="0"/>
              <a:t>identyfikowanie mocnych i słabych stron;</a:t>
            </a:r>
            <a:endParaRPr lang="pl-PL" dirty="0" smtClean="0"/>
          </a:p>
          <a:p>
            <a:r>
              <a:rPr lang="pl-PL" dirty="0"/>
              <a:t>o</a:t>
            </a:r>
            <a:r>
              <a:rPr lang="pl-PL" dirty="0" smtClean="0"/>
              <a:t>kreślenie </a:t>
            </a:r>
            <a:r>
              <a:rPr lang="pl-PL" b="1" dirty="0" smtClean="0"/>
              <a:t>obszarów pracy </a:t>
            </a:r>
            <a:r>
              <a:rPr lang="pl-PL" dirty="0" smtClean="0"/>
              <a:t>wymagających rozwoju;</a:t>
            </a:r>
            <a:endParaRPr lang="pl-PL" dirty="0" smtClean="0"/>
          </a:p>
          <a:p>
            <a:r>
              <a:rPr lang="pl-PL" dirty="0" smtClean="0"/>
              <a:t>rozwinięcie współpracy z instytucjami oraz zainteresowanymi osobami;</a:t>
            </a:r>
            <a:endParaRPr lang="pl-PL" dirty="0" smtClean="0"/>
          </a:p>
          <a:p>
            <a:r>
              <a:rPr lang="pl-PL" dirty="0" smtClean="0"/>
              <a:t>ocenę współpracy ze społecznością lokalną;</a:t>
            </a:r>
            <a:endParaRPr lang="pl-PL" dirty="0" smtClean="0"/>
          </a:p>
          <a:p>
            <a:r>
              <a:rPr lang="pl-PL" dirty="0" smtClean="0"/>
              <a:t>zaplanowanie i podejmowanie w szkole działań na podstawie zidentyfikowanych potrzeb i priorytetów w celu wspierania procesu uczenia się i uzyskiwania lepszych efektów.</a:t>
            </a:r>
            <a:endParaRPr lang="pl-PL"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142852"/>
            <a:ext cx="8229600" cy="928694"/>
          </a:xfrm>
        </p:spPr>
        <p:txBody>
          <a:bodyPr/>
          <a:lstStyle/>
          <a:p>
            <a:r>
              <a:rPr lang="pl-PL" b="1" dirty="0" smtClean="0"/>
              <a:t>Obszary pracy szkoły</a:t>
            </a:r>
            <a:endParaRPr lang="pl-PL" b="1" dirty="0"/>
          </a:p>
        </p:txBody>
      </p:sp>
      <p:sp>
        <p:nvSpPr>
          <p:cNvPr id="3" name="Symbol zastępczy zawartości 2"/>
          <p:cNvSpPr>
            <a:spLocks noGrp="1"/>
          </p:cNvSpPr>
          <p:nvPr>
            <p:ph idx="1"/>
          </p:nvPr>
        </p:nvSpPr>
        <p:spPr>
          <a:xfrm>
            <a:off x="457200" y="1142984"/>
            <a:ext cx="8229600" cy="5429288"/>
          </a:xfrm>
        </p:spPr>
        <p:txBody>
          <a:bodyPr>
            <a:normAutofit lnSpcReduction="10000"/>
          </a:bodyPr>
          <a:lstStyle/>
          <a:p>
            <a:pPr marL="514350" indent="-514350">
              <a:buFont typeface="+mj-lt"/>
              <a:buAutoNum type="arabicPeriod"/>
            </a:pPr>
            <a:r>
              <a:rPr lang="pl-PL" dirty="0" smtClean="0"/>
              <a:t>Przywództwo</a:t>
            </a:r>
            <a:endParaRPr lang="pl-PL" dirty="0" smtClean="0"/>
          </a:p>
          <a:p>
            <a:pPr marL="514350" indent="-514350">
              <a:buFont typeface="+mj-lt"/>
              <a:buAutoNum type="arabicPeriod"/>
            </a:pPr>
            <a:r>
              <a:rPr lang="pl-PL" dirty="0" smtClean="0"/>
              <a:t>Partnerstwo</a:t>
            </a:r>
            <a:endParaRPr lang="pl-PL" dirty="0"/>
          </a:p>
          <a:p>
            <a:pPr marL="514350" indent="-514350">
              <a:buFont typeface="+mj-lt"/>
              <a:buAutoNum type="arabicPeriod"/>
            </a:pPr>
            <a:r>
              <a:rPr lang="pl-PL" dirty="0" smtClean="0"/>
              <a:t>Usługi</a:t>
            </a:r>
            <a:endParaRPr lang="pl-PL" dirty="0"/>
          </a:p>
          <a:p>
            <a:pPr marL="514350" indent="-514350">
              <a:buFont typeface="+mj-lt"/>
              <a:buAutoNum type="arabicPeriod"/>
            </a:pPr>
            <a:r>
              <a:rPr lang="pl-PL" dirty="0" smtClean="0"/>
              <a:t>Integracja społeczna</a:t>
            </a:r>
            <a:endParaRPr lang="pl-PL" dirty="0" smtClean="0"/>
          </a:p>
          <a:p>
            <a:pPr marL="514350" indent="-514350">
              <a:buFont typeface="+mj-lt"/>
              <a:buAutoNum type="arabicPeriod"/>
            </a:pPr>
            <a:r>
              <a:rPr lang="pl-PL" dirty="0" smtClean="0"/>
              <a:t>Wolontariat</a:t>
            </a:r>
            <a:endParaRPr lang="pl-PL" dirty="0"/>
          </a:p>
          <a:p>
            <a:pPr marL="514350" indent="-514350">
              <a:buFont typeface="+mj-lt"/>
              <a:buAutoNum type="arabicPeriod"/>
            </a:pPr>
            <a:r>
              <a:rPr lang="pl-PL" dirty="0" smtClean="0"/>
              <a:t>Uczenie się przez całe życie</a:t>
            </a:r>
            <a:endParaRPr lang="pl-PL" dirty="0" smtClean="0"/>
          </a:p>
          <a:p>
            <a:pPr marL="514350" indent="-514350">
              <a:buFont typeface="+mj-lt"/>
              <a:buAutoNum type="arabicPeriod"/>
            </a:pPr>
            <a:r>
              <a:rPr lang="pl-PL" dirty="0" smtClean="0"/>
              <a:t>Rozwój społeczności</a:t>
            </a:r>
            <a:endParaRPr lang="pl-PL" dirty="0" smtClean="0"/>
          </a:p>
          <a:p>
            <a:pPr marL="514350" indent="-514350">
              <a:buFont typeface="+mj-lt"/>
              <a:buAutoNum type="arabicPeriod"/>
            </a:pPr>
            <a:r>
              <a:rPr lang="pl-PL" dirty="0" smtClean="0"/>
              <a:t>Angażowanie rodziców</a:t>
            </a:r>
            <a:endParaRPr lang="pl-PL" dirty="0" smtClean="0"/>
          </a:p>
          <a:p>
            <a:pPr marL="514350" indent="-514350">
              <a:buFont typeface="+mj-lt"/>
              <a:buAutoNum type="arabicPeriod"/>
            </a:pPr>
            <a:r>
              <a:rPr lang="pl-PL" dirty="0" smtClean="0"/>
              <a:t>Kultura organizacyjna szkoły</a:t>
            </a:r>
            <a:endParaRPr lang="pl-PL" dirty="0" smtClean="0"/>
          </a:p>
          <a:p>
            <a:pPr marL="514350" indent="-514350">
              <a:buFont typeface="+mj-lt"/>
              <a:buAutoNum type="arabicPeriod"/>
            </a:pPr>
            <a:r>
              <a:rPr lang="pl-PL" dirty="0" smtClean="0"/>
              <a:t>Uczenie się przez zrozumienie</a:t>
            </a:r>
            <a:endParaRPr lang="pl-PL" dirty="0" smtClean="0"/>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1285860"/>
            <a:ext cx="8229600" cy="4840303"/>
          </a:xfrm>
        </p:spPr>
        <p:txBody>
          <a:bodyPr/>
          <a:lstStyle/>
          <a:p>
            <a:pPr>
              <a:buNone/>
            </a:pPr>
            <a:r>
              <a:rPr lang="pl-PL" b="1" dirty="0" smtClean="0"/>
              <a:t>	Przywództwo</a:t>
            </a:r>
            <a:endParaRPr lang="pl-PL" b="1" dirty="0" smtClean="0"/>
          </a:p>
          <a:p>
            <a:pPr>
              <a:buNone/>
            </a:pPr>
            <a:r>
              <a:rPr lang="pl-PL" dirty="0" smtClean="0"/>
              <a:t>	Rozwój i doskonalenie szkoły zależy od silnego zespołu, który jednoczą w osiąganiu celów szkoły wspólna wizja i wartości. Skuteczny dyrektor – lider zapewnia personelowi i społeczności szkolnej niezbędne zasoby, daje możliwości i wsparcie dla działań o wysokiej jakości.</a:t>
            </a:r>
            <a:endParaRPr lang="pl-PL" dirty="0" smtClean="0"/>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285728"/>
            <a:ext cx="8229600" cy="5840435"/>
          </a:xfrm>
        </p:spPr>
        <p:txBody>
          <a:bodyPr/>
          <a:lstStyle/>
          <a:p>
            <a:pPr>
              <a:buNone/>
            </a:pPr>
            <a:r>
              <a:rPr lang="pl-PL" dirty="0" smtClean="0"/>
              <a:t>	</a:t>
            </a:r>
            <a:r>
              <a:rPr lang="pl-PL" b="1" dirty="0" smtClean="0"/>
              <a:t>Partnerstwo</a:t>
            </a:r>
            <a:endParaRPr lang="pl-PL" b="1" dirty="0" smtClean="0"/>
          </a:p>
          <a:p>
            <a:pPr>
              <a:buNone/>
            </a:pPr>
            <a:r>
              <a:rPr lang="pl-PL" dirty="0" smtClean="0"/>
              <a:t>	Rozwijanie partnerskich relacji zapewniających ścisłą współpracę i wzajemne wsparcie z instytucjami, organizacjami działającymi w danej społeczności.</a:t>
            </a:r>
            <a:endParaRPr lang="pl-PL" dirty="0" smtClean="0"/>
          </a:p>
          <a:p>
            <a:pPr>
              <a:buNone/>
            </a:pPr>
            <a:r>
              <a:rPr lang="pl-PL" dirty="0"/>
              <a:t>	</a:t>
            </a:r>
            <a:endParaRPr lang="pl-PL" dirty="0" smtClean="0"/>
          </a:p>
          <a:p>
            <a:pPr>
              <a:buNone/>
            </a:pPr>
            <a:r>
              <a:rPr lang="pl-PL" dirty="0"/>
              <a:t>	</a:t>
            </a:r>
            <a:r>
              <a:rPr lang="pl-PL" b="1" dirty="0" smtClean="0"/>
              <a:t>Usługi</a:t>
            </a:r>
            <a:endParaRPr lang="pl-PL" b="1" dirty="0" smtClean="0"/>
          </a:p>
          <a:p>
            <a:pPr>
              <a:buNone/>
            </a:pPr>
            <a:r>
              <a:rPr lang="pl-PL" dirty="0"/>
              <a:t>	</a:t>
            </a:r>
            <a:r>
              <a:rPr lang="pl-PL" dirty="0" smtClean="0"/>
              <a:t>Szkoła jest głównym centrum zasobów w społeczności lokalnej i świadczy dla niej usługi, które odpowiadają na potrzeby mieszkańców.</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28596" y="1000108"/>
            <a:ext cx="8229600" cy="5286412"/>
          </a:xfrm>
        </p:spPr>
        <p:txBody>
          <a:bodyPr>
            <a:normAutofit/>
          </a:bodyPr>
          <a:lstStyle/>
          <a:p>
            <a:pPr>
              <a:buNone/>
            </a:pPr>
            <a:r>
              <a:rPr lang="pl-PL" dirty="0" smtClean="0">
                <a:solidFill>
                  <a:schemeClr val="tx1"/>
                </a:solidFill>
              </a:rPr>
              <a:t>	</a:t>
            </a:r>
            <a:r>
              <a:rPr lang="pl-PL" b="1" dirty="0" smtClean="0">
                <a:solidFill>
                  <a:schemeClr val="tx1"/>
                </a:solidFill>
              </a:rPr>
              <a:t>Integracja społeczna</a:t>
            </a:r>
            <a:endParaRPr lang="pl-PL" b="1" dirty="0" smtClean="0">
              <a:solidFill>
                <a:schemeClr val="tx1"/>
              </a:solidFill>
            </a:endParaRPr>
          </a:p>
          <a:p>
            <a:pPr>
              <a:buNone/>
            </a:pPr>
            <a:r>
              <a:rPr lang="pl-PL" dirty="0" smtClean="0">
                <a:solidFill>
                  <a:schemeClr val="tx1"/>
                </a:solidFill>
              </a:rPr>
              <a:t>	Zapewnienie edukacji wszystkim dzieciom niezależnie od ich pochodzenia, przekonań religijnych, statusu społecznego i etnicznego, stanu zdrowia i wielu innych różnic – zapewnienie wszystkim uczniom równego dostępu do edukacji, tworzenie atmosfery wolnej od uprzedzeń i stereotypów.</a:t>
            </a:r>
            <a:endParaRPr lang="pl-PL" dirty="0" smtClean="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28596" y="1017565"/>
            <a:ext cx="8229600" cy="5840435"/>
          </a:xfrm>
        </p:spPr>
        <p:txBody>
          <a:bodyPr>
            <a:normAutofit/>
          </a:bodyPr>
          <a:lstStyle/>
          <a:p>
            <a:pPr>
              <a:buNone/>
            </a:pPr>
            <a:r>
              <a:rPr lang="pl-PL" dirty="0" smtClean="0">
                <a:solidFill>
                  <a:schemeClr val="tx1"/>
                </a:solidFill>
              </a:rPr>
              <a:t>	</a:t>
            </a:r>
            <a:r>
              <a:rPr lang="pl-PL" b="1" dirty="0" smtClean="0">
                <a:solidFill>
                  <a:schemeClr val="tx1"/>
                </a:solidFill>
              </a:rPr>
              <a:t>Wolontariat</a:t>
            </a:r>
            <a:endParaRPr lang="pl-PL" b="1" dirty="0" smtClean="0">
              <a:solidFill>
                <a:schemeClr val="tx1"/>
              </a:solidFill>
            </a:endParaRPr>
          </a:p>
          <a:p>
            <a:pPr>
              <a:buNone/>
            </a:pPr>
            <a:r>
              <a:rPr lang="pl-PL" dirty="0" smtClean="0">
                <a:solidFill>
                  <a:schemeClr val="tx1"/>
                </a:solidFill>
              </a:rPr>
              <a:t>	Zachęcanie uczniów do aktywnego udziału w życiu społeczności szkolnej i lokalnej. Wolontariat, poprzez współpracę z innymi członkami społeczności, a nie tylko z rodzicami i nauczycielami, rozwija u uczniów zaufanie i szacunek do mieszkańców ich miejscowości/dzielnicy i stanowi niezbędny warunek ich rozwoju. </a:t>
            </a:r>
            <a:endParaRPr lang="pl-PL" dirty="0" smtClean="0">
              <a:solidFill>
                <a:schemeClr val="tx1"/>
              </a:solidFill>
            </a:endParaRPr>
          </a:p>
          <a:p>
            <a:pPr>
              <a:buNone/>
            </a:pPr>
            <a:r>
              <a:rPr lang="pl-PL" dirty="0">
                <a:solidFill>
                  <a:schemeClr val="tx1"/>
                </a:solidFill>
              </a:rPr>
              <a:t>	</a:t>
            </a:r>
            <a:endParaRPr lang="pl-PL"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a:buNone/>
            </a:pPr>
            <a:r>
              <a:rPr lang="pl-PL" dirty="0" smtClean="0"/>
              <a:t>	</a:t>
            </a:r>
            <a:r>
              <a:rPr lang="pl-PL" b="1" dirty="0" smtClean="0"/>
              <a:t>Uczenie się przez całe życie</a:t>
            </a:r>
            <a:endParaRPr lang="pl-PL" b="1" dirty="0" smtClean="0"/>
          </a:p>
          <a:p>
            <a:pPr>
              <a:buNone/>
            </a:pPr>
            <a:r>
              <a:rPr lang="pl-PL" dirty="0"/>
              <a:t>	</a:t>
            </a:r>
            <a:r>
              <a:rPr lang="pl-PL" dirty="0" smtClean="0"/>
              <a:t>Jest ważne dla wszystkich ludzi wobec szybko zachodzących zmian we współczesnym świecie. Istotne jest, aby wszyscy rozumieli, że uczenie się to proces, który trwa całe życie i może służyć nie tylko pracy, ale także może być przyjemnością.</a:t>
            </a: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4446</Words>
  <Application>WPS Presentation</Application>
  <PresentationFormat>Pokaz na ekranie (4:3)</PresentationFormat>
  <Paragraphs>77</Paragraphs>
  <Slides>15</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15</vt:i4>
      </vt:variant>
    </vt:vector>
  </HeadingPairs>
  <TitlesOfParts>
    <vt:vector size="21" baseType="lpstr">
      <vt:lpstr>Arial</vt:lpstr>
      <vt:lpstr>SimSun</vt:lpstr>
      <vt:lpstr>Wingdings</vt:lpstr>
      <vt:lpstr>Calibri</vt:lpstr>
      <vt:lpstr>Microsoft YaHei</vt:lpstr>
      <vt:lpstr>Motyw pakietu Office</vt:lpstr>
      <vt:lpstr>„Szkoły Aktywna w Społeczności” SAS</vt:lpstr>
      <vt:lpstr>Cel programu</vt:lpstr>
      <vt:lpstr>Standardy Jakości SAS Narzędzie samooceny służące rozwojowi szkoły poprzez: </vt:lpstr>
      <vt:lpstr>Obszary pracy szkoły</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Zasady udziału w programie</vt:lpstr>
      <vt:lpstr>Korzyści dla szkoły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„Szkoły Aktywna w Społeczności” SAS</dc:title>
  <dc:creator>Anna Pydynowska</dc:creator>
  <cp:lastModifiedBy>Anna Pydynowska</cp:lastModifiedBy>
  <cp:revision>18</cp:revision>
  <dcterms:created xsi:type="dcterms:W3CDTF">2016-10-02T20:09:00Z</dcterms:created>
  <dcterms:modified xsi:type="dcterms:W3CDTF">2016-11-28T22:56:49Z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1033-10.2.0.5804</vt:lpwstr>
  </property>
</Properties>
</file>