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09" r:id="rId3"/>
    <p:sldId id="290" r:id="rId4"/>
    <p:sldId id="294" r:id="rId5"/>
    <p:sldId id="295" r:id="rId6"/>
    <p:sldId id="310" r:id="rId7"/>
    <p:sldId id="311" r:id="rId8"/>
    <p:sldId id="285" r:id="rId9"/>
    <p:sldId id="297" r:id="rId10"/>
    <p:sldId id="291" r:id="rId11"/>
    <p:sldId id="289" r:id="rId12"/>
    <p:sldId id="312" r:id="rId13"/>
    <p:sldId id="286" r:id="rId14"/>
    <p:sldId id="313" r:id="rId15"/>
    <p:sldId id="288" r:id="rId16"/>
    <p:sldId id="282" r:id="rId17"/>
    <p:sldId id="314" r:id="rId18"/>
    <p:sldId id="292" r:id="rId19"/>
    <p:sldId id="293" r:id="rId20"/>
    <p:sldId id="283" r:id="rId21"/>
    <p:sldId id="315" r:id="rId22"/>
    <p:sldId id="281" r:id="rId23"/>
    <p:sldId id="316" r:id="rId24"/>
    <p:sldId id="280" r:id="rId25"/>
    <p:sldId id="317" r:id="rId26"/>
    <p:sldId id="296" r:id="rId27"/>
    <p:sldId id="298" r:id="rId28"/>
    <p:sldId id="306" r:id="rId29"/>
    <p:sldId id="299" r:id="rId30"/>
    <p:sldId id="318" r:id="rId31"/>
    <p:sldId id="300" r:id="rId32"/>
    <p:sldId id="319" r:id="rId33"/>
    <p:sldId id="301" r:id="rId34"/>
    <p:sldId id="257" r:id="rId35"/>
    <p:sldId id="258" r:id="rId36"/>
    <p:sldId id="259" r:id="rId37"/>
    <p:sldId id="260" r:id="rId38"/>
    <p:sldId id="263" r:id="rId39"/>
    <p:sldId id="264" r:id="rId40"/>
    <p:sldId id="265" r:id="rId41"/>
    <p:sldId id="266" r:id="rId42"/>
    <p:sldId id="267" r:id="rId43"/>
    <p:sldId id="303" r:id="rId44"/>
    <p:sldId id="307" r:id="rId45"/>
    <p:sldId id="308" r:id="rId46"/>
    <p:sldId id="304" r:id="rId47"/>
    <p:sldId id="305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275" r:id="rId56"/>
    <p:sldId id="276" r:id="rId57"/>
    <p:sldId id="277" r:id="rId58"/>
    <p:sldId id="278" r:id="rId59"/>
    <p:sldId id="279" r:id="rId60"/>
    <p:sldId id="320" r:id="rId61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350AA-9D9D-490B-B2E4-825F865D05D8}" v="372" dt="2022-11-22T12:19:59.916"/>
    <p1510:client id="{0445D98F-3A02-CFF5-1E68-BBAAEA54B679}" v="185" dt="2022-11-22T19:19:39.342"/>
    <p1510:client id="{0A0D7D62-4A6C-EB39-928B-9D3D7E0CE99B}" v="30" dt="2022-11-22T18:53:16.994"/>
    <p1510:client id="{38CAFB8B-AAAF-244E-3FE3-8CCE5D0B9425}" v="141" dt="2022-11-22T11:06:14.361"/>
    <p1510:client id="{5066747C-8C4D-29FC-B713-FC725DC4A0CB}" v="10" dt="2022-11-22T15:55:38.704"/>
    <p1510:client id="{5A6740FD-3B44-40F2-362B-387C7DD0AE5E}" v="34" dt="2022-11-22T11:23:49.157"/>
    <p1510:client id="{6774087F-5C26-C681-41A5-11D0654CD0D1}" v="242" dt="2022-11-22T14:03:26.275"/>
    <p1510:client id="{75ECD382-A95F-4CD0-8DC2-643283E1EB40}" v="343" dt="2022-11-21T19:07:09.525"/>
    <p1510:client id="{857630E3-15FA-E5F2-9BF5-5A756F999A1B}" v="287" dt="2022-11-21T19:53:24.965"/>
    <p1510:client id="{8BBE5A51-24A0-F931-C47A-D2FF9B5C71F0}" v="142" dt="2022-11-22T14:29:32.460"/>
    <p1510:client id="{986722C9-2110-5FFC-7EE7-3C89068D1F75}" v="12" dt="2022-11-22T12:25:02.672"/>
    <p1510:client id="{A070246C-7E13-4F86-0572-F53FFCC6663B}" v="2" dt="2022-11-21T19:13:06.834"/>
    <p1510:client id="{BA466DA9-965E-6AA9-BBDB-A6CC9273AA91}" v="1" dt="2022-11-22T09:34:19.474"/>
    <p1510:client id="{BCDA0918-2952-7D08-E56C-80FE6A0F8FF3}" v="9" dt="2022-11-22T15:11:02.702"/>
    <p1510:client id="{BF640BD3-E55C-C6FD-D5E2-8EF967BA825B}" v="11" dt="2022-11-22T18:56:09.090"/>
    <p1510:client id="{C36A051A-0E76-7878-E73D-F2FFA640BA28}" v="244" dt="2022-11-22T10:09:52.198"/>
    <p1510:client id="{D0689B0E-E97C-12BF-AD18-22354EE0DC6B}" v="9" dt="2022-11-21T20:37:56.402"/>
    <p1510:client id="{EAC65DDB-F9D7-48F3-D244-2818EBF3D2D5}" v="1" dt="2022-11-22T08:06:53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2913C49-BA1F-451C-A052-E792ECFA2E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C5D054A-D97C-4F38-A572-35E179B79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2DC5F-83D5-4BB5-B828-68896AC79BF4}" type="datetime1">
              <a:rPr lang="pl-PL" smtClean="0"/>
              <a:t>14.04.2023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7806671-3347-4FEA-92F6-317A2A8B69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E342DA-DE59-4793-9275-52068A3EF6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2BEC2-0A9B-41FA-AF56-B83A826DC1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754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80139-86A9-41CA-B1C3-B7F24BDD81DB}" type="datetime1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9C57A-761C-47CF-AAD9-63A615788F1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261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9C57A-761C-47CF-AAD9-63A615788F1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19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2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3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5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6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57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61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1" r:id="rId6"/>
    <p:sldLayoutId id="2147483847" r:id="rId7"/>
    <p:sldLayoutId id="2147483848" r:id="rId8"/>
    <p:sldLayoutId id="2147483849" r:id="rId9"/>
    <p:sldLayoutId id="2147483850" r:id="rId10"/>
    <p:sldLayoutId id="214748385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E36FFE55-4E5F-0C25-8654-CCC9318D8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0" r="3834" b="6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2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93418" y="1122363"/>
            <a:ext cx="4967810" cy="3204134"/>
          </a:xfrm>
        </p:spPr>
        <p:txBody>
          <a:bodyPr rtlCol="0" anchor="b">
            <a:normAutofit/>
          </a:bodyPr>
          <a:lstStyle/>
          <a:p>
            <a:r>
              <a:rPr lang="pl-PL" sz="4800" i="1" dirty="0">
                <a:solidFill>
                  <a:srgbClr val="002060"/>
                </a:solidFill>
                <a:latin typeface="Georgia Pro"/>
              </a:rPr>
              <a:t>Podróż sentymentalna...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719812" y="4872922"/>
            <a:ext cx="4141416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i="1" dirty="0">
                <a:solidFill>
                  <a:srgbClr val="002060"/>
                </a:solidFill>
              </a:rPr>
              <a:t>czyli historia Szkoły Podstawowej nr 23 im. E. Szymańskiego </a:t>
            </a:r>
            <a:endParaRPr lang="pl-PL">
              <a:solidFill>
                <a:srgbClr val="002060"/>
              </a:solidFill>
            </a:endParaRPr>
          </a:p>
          <a:p>
            <a:r>
              <a:rPr lang="pl-PL" sz="2000" i="1" dirty="0">
                <a:solidFill>
                  <a:srgbClr val="002060"/>
                </a:solidFill>
              </a:rPr>
              <a:t>w Warszawie 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406D5D-7801-C182-0095-1C86B44DA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 dirty="0">
                <a:solidFill>
                  <a:srgbClr val="002060"/>
                </a:solidFill>
              </a:rPr>
              <a:t>Nowa </a:t>
            </a:r>
            <a:r>
              <a:rPr lang="en-US" sz="4400" i="1" dirty="0" err="1">
                <a:solidFill>
                  <a:srgbClr val="002060"/>
                </a:solidFill>
              </a:rPr>
              <a:t>siedziba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szkoły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przy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ulicy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Wawelskiej</a:t>
            </a:r>
            <a:r>
              <a:rPr lang="en-US" sz="4400" i="1" dirty="0">
                <a:solidFill>
                  <a:srgbClr val="002060"/>
                </a:solidFill>
              </a:rPr>
              <a:t> 48</a:t>
            </a:r>
          </a:p>
        </p:txBody>
      </p:sp>
      <p:sp>
        <p:nvSpPr>
          <p:cNvPr id="59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drzewo, znak, wyświetlanie&#10;&#10;Opis wygenerowany automatycznie">
            <a:extLst>
              <a:ext uri="{FF2B5EF4-FFF2-40B4-BE49-F238E27FC236}">
                <a16:creationId xmlns:a16="http://schemas.microsoft.com/office/drawing/2014/main" id="{4BC65529-BA80-ACDD-643F-15AFE72D0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91" r="1" b="12677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5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5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7" name="Rectangle 5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4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5D5BF8F-86A7-D323-A5D0-F53D53582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0" r="4810"/>
          <a:stretch/>
        </p:blipFill>
        <p:spPr>
          <a:xfrm rot="-54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68" name="Rectangle 6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FD6DF1-9E02-D625-0A87-9BD089D6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Rok 1964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618F5-673C-759B-17B1-3FFF54A25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i="1"/>
              <a:t>Kierownik placówki pani Maria Golis</a:t>
            </a:r>
          </a:p>
        </p:txBody>
      </p:sp>
    </p:spTree>
    <p:extLst>
      <p:ext uri="{BB962C8B-B14F-4D97-AF65-F5344CB8AC3E}">
        <p14:creationId xmlns:p14="http://schemas.microsoft.com/office/powerpoint/2010/main" val="3505467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C50A54-BCC9-20C0-D2A0-DD55DDA2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i="1" dirty="0" err="1">
                <a:solidFill>
                  <a:srgbClr val="002060"/>
                </a:solidFill>
              </a:rPr>
              <a:t>Kierownik</a:t>
            </a:r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dirty="0" err="1">
                <a:solidFill>
                  <a:srgbClr val="002060"/>
                </a:solidFill>
              </a:rPr>
              <a:t>szkoły</a:t>
            </a:r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dirty="0" err="1">
                <a:solidFill>
                  <a:srgbClr val="002060"/>
                </a:solidFill>
              </a:rPr>
              <a:t>pani</a:t>
            </a:r>
            <a:r>
              <a:rPr lang="en-US" sz="4800" i="1" dirty="0">
                <a:solidFill>
                  <a:srgbClr val="002060"/>
                </a:solidFill>
              </a:rPr>
              <a:t> Maria Golis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017DF647-6C17-C3D7-9A4E-4F53E470E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85" r="9936"/>
          <a:stretch/>
        </p:blipFill>
        <p:spPr>
          <a:xfrm>
            <a:off x="5414356" y="896969"/>
            <a:ext cx="6408836" cy="491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osoba, stojące, stare&#10;&#10;Opis wygenerowany automatycznie">
            <a:extLst>
              <a:ext uri="{FF2B5EF4-FFF2-40B4-BE49-F238E27FC236}">
                <a16:creationId xmlns:a16="http://schemas.microsoft.com/office/drawing/2014/main" id="{EB34FD82-502F-9266-81E3-0906A4B6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3" b="758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23483405-26E6-6E15-8E5C-95218EDE2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757" b="19593"/>
          <a:stretch/>
        </p:blipFill>
        <p:spPr>
          <a:xfrm rot="-5400000">
            <a:off x="5715761" y="381761"/>
            <a:ext cx="6858000" cy="60944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B5A6DE-600A-80B6-CFFD-EBD83A3E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>
                <a:solidFill>
                  <a:schemeClr val="bg1"/>
                </a:solidFill>
              </a:rPr>
              <a:t>Rok 1970 </a:t>
            </a:r>
            <a:r>
              <a:rPr lang="en-US" sz="4800" i="1" err="1">
                <a:solidFill>
                  <a:schemeClr val="bg1"/>
                </a:solidFill>
              </a:rPr>
              <a:t>przekazanie</a:t>
            </a:r>
            <a:r>
              <a:rPr lang="en-US" sz="4800" i="1">
                <a:solidFill>
                  <a:schemeClr val="bg1"/>
                </a:solidFill>
              </a:rPr>
              <a:t> </a:t>
            </a:r>
            <a:r>
              <a:rPr lang="en-US" sz="4800" i="1" err="1">
                <a:solidFill>
                  <a:schemeClr val="bg1"/>
                </a:solidFill>
              </a:rPr>
              <a:t>sztandaru</a:t>
            </a:r>
            <a:endParaRPr lang="en-US" sz="4800" i="1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4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Rectangle 49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0" name="Rectangle 5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B34ADC-5F94-3138-8EF9-949D45D0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 err="1">
                <a:solidFill>
                  <a:srgbClr val="002060"/>
                </a:solidFill>
              </a:rPr>
              <a:t>Sztandar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szkoły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71" name="Rectangle: Rounded Corners 5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az 5" descr="Obraz zawierający tekst, pościel, tkanina&#10;&#10;Opis wygenerowany automatycznie">
            <a:extLst>
              <a:ext uri="{FF2B5EF4-FFF2-40B4-BE49-F238E27FC236}">
                <a16:creationId xmlns:a16="http://schemas.microsoft.com/office/drawing/2014/main" id="{B9FC87E6-2E25-1393-51D3-1E1F9AC8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28" y="2139484"/>
            <a:ext cx="5462016" cy="4096512"/>
          </a:xfrm>
          <a:prstGeom prst="rect">
            <a:avLst/>
          </a:prstGeom>
        </p:spPr>
      </p:pic>
      <p:pic>
        <p:nvPicPr>
          <p:cNvPr id="3" name="Obraz 4" descr="Obraz zawierający tekst, materiał, wewnątrz, ręcznik&#10;&#10;Opis wygenerowany automatycznie">
            <a:extLst>
              <a:ext uri="{FF2B5EF4-FFF2-40B4-BE49-F238E27FC236}">
                <a16:creationId xmlns:a16="http://schemas.microsoft.com/office/drawing/2014/main" id="{1C268D94-D8CB-D4C6-A182-82F08D822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6" r="10791"/>
          <a:stretch/>
        </p:blipFill>
        <p:spPr>
          <a:xfrm>
            <a:off x="7002086" y="2139484"/>
            <a:ext cx="401256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0B6D974-EED0-6D73-C050-2143F379E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Obraz 5" descr="Obraz zawierający tekst, osoba, stojące, stare&#10;&#10;Opis wygenerowany automatycznie">
            <a:extLst>
              <a:ext uri="{FF2B5EF4-FFF2-40B4-BE49-F238E27FC236}">
                <a16:creationId xmlns:a16="http://schemas.microsoft.com/office/drawing/2014/main" id="{16AB6004-35EC-93E0-BB68-FA57709E7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033" b="7572"/>
          <a:stretch/>
        </p:blipFill>
        <p:spPr>
          <a:xfrm>
            <a:off x="6097523" y="10"/>
            <a:ext cx="6094477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BAB148-8ADC-6462-7E28-A72F8B1D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>
                <a:solidFill>
                  <a:schemeClr val="bg1"/>
                </a:solidFill>
              </a:rPr>
              <a:t>Rota </a:t>
            </a:r>
            <a:r>
              <a:rPr lang="en-US" sz="4800" i="1" err="1">
                <a:solidFill>
                  <a:schemeClr val="bg1"/>
                </a:solidFill>
              </a:rPr>
              <a:t>ślubowania</a:t>
            </a:r>
            <a:endParaRPr lang="en-US" sz="4800" i="1">
              <a:solidFill>
                <a:schemeClr val="bg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3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6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CC5FB71E-C870-9C28-7D10-579D9170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82" r="-1" b="37125"/>
          <a:stretch/>
        </p:blipFill>
        <p:spPr>
          <a:xfrm rot="-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76" name="Rectangle 68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986E8F-EEAA-FBB8-4646-652E1F16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4695188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/>
              <a:t>1</a:t>
            </a:r>
            <a:r>
              <a:rPr lang="en-US" sz="2400" b="1" i="1"/>
              <a:t>5 grudnia 1970 odsłonięcie popiersia Patrona</a:t>
            </a:r>
          </a:p>
        </p:txBody>
      </p:sp>
      <p:sp>
        <p:nvSpPr>
          <p:cNvPr id="77" name="Rectangle 70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2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40134" y="124376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ontent Placeholder 23">
            <a:extLst>
              <a:ext uri="{FF2B5EF4-FFF2-40B4-BE49-F238E27FC236}">
                <a16:creationId xmlns:a16="http://schemas.microsoft.com/office/drawing/2014/main" id="{E2C11CC1-E78F-21FD-19A7-F1A6B874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352" y="443668"/>
            <a:ext cx="3294565" cy="16093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700"/>
          </a:p>
        </p:txBody>
      </p:sp>
      <p:pic>
        <p:nvPicPr>
          <p:cNvPr id="4" name="Obraz 4" descr="Obraz zawierający tekst, biały, roślina&#10;&#10;Opis wygenerowany automatycznie">
            <a:extLst>
              <a:ext uri="{FF2B5EF4-FFF2-40B4-BE49-F238E27FC236}">
                <a16:creationId xmlns:a16="http://schemas.microsoft.com/office/drawing/2014/main" id="{AB5D8BEF-8397-6964-91A1-666245FD7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" r="18124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6" name="Obraz 6" descr="Obraz zawierający tekst, podłoże, pozujący, osoby&#10;&#10;Opis wygenerowany automatycznie">
            <a:extLst>
              <a:ext uri="{FF2B5EF4-FFF2-40B4-BE49-F238E27FC236}">
                <a16:creationId xmlns:a16="http://schemas.microsoft.com/office/drawing/2014/main" id="{0FB04B3D-4A1D-B161-F36A-3FC661E90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18" r="3" b="3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D7D03296-BABA-47AD-A5D5-ED1567270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1D99FF-76E2-BB16-922B-78403478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61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i="1" dirty="0" err="1">
                <a:solidFill>
                  <a:srgbClr val="002060"/>
                </a:solidFill>
              </a:rPr>
              <a:t>Popiersie</a:t>
            </a:r>
            <a:r>
              <a:rPr lang="en-US" sz="5200" b="1" i="1" dirty="0">
                <a:solidFill>
                  <a:srgbClr val="002060"/>
                </a:solidFill>
              </a:rPr>
              <a:t> </a:t>
            </a:r>
            <a:r>
              <a:rPr lang="en-US" sz="5200" b="1" i="1" dirty="0" err="1">
                <a:solidFill>
                  <a:srgbClr val="002060"/>
                </a:solidFill>
              </a:rPr>
              <a:t>Patrona</a:t>
            </a:r>
            <a:endParaRPr lang="en-US" sz="5200" b="1" i="1" dirty="0">
              <a:solidFill>
                <a:srgbClr val="002060"/>
              </a:solidFill>
            </a:endParaRPr>
          </a:p>
        </p:txBody>
      </p:sp>
      <p:sp useBgFill="1">
        <p:nvSpPr>
          <p:cNvPr id="37" name="Rectangle 25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396083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1859832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mężczyzna, osoba, kostium, ściana&#10;&#10;Opis wygenerowany automatycznie">
            <a:extLst>
              <a:ext uri="{FF2B5EF4-FFF2-40B4-BE49-F238E27FC236}">
                <a16:creationId xmlns:a16="http://schemas.microsoft.com/office/drawing/2014/main" id="{42961264-0F6C-9DE5-35C2-68BA0C2B3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55" y="2399493"/>
            <a:ext cx="3121949" cy="3879879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BE83A1C-3E2F-6055-D2B2-A18158D95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5281"/>
          <a:stretch/>
        </p:blipFill>
        <p:spPr>
          <a:xfrm>
            <a:off x="6836196" y="2399494"/>
            <a:ext cx="3894548" cy="38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8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Obraz 6" descr="Obraz zawierający tekst, pozujący, stare, kilka&#10;&#10;Opis wygenerowany automatycznie">
            <a:extLst>
              <a:ext uri="{FF2B5EF4-FFF2-40B4-BE49-F238E27FC236}">
                <a16:creationId xmlns:a16="http://schemas.microsoft.com/office/drawing/2014/main" id="{1DE89899-51D7-7EF0-590D-7FEFBA3B3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52628" y="2139484"/>
            <a:ext cx="5462016" cy="4096512"/>
          </a:xfrm>
          <a:prstGeom prst="rect">
            <a:avLst/>
          </a:prstGeom>
        </p:spPr>
      </p:pic>
      <p:pic>
        <p:nvPicPr>
          <p:cNvPr id="5" name="Obraz 5" descr="Obraz zawierający tekst, wewnątrz, bałagan&#10;&#10;Opis wygenerowany automatycznie">
            <a:extLst>
              <a:ext uri="{FF2B5EF4-FFF2-40B4-BE49-F238E27FC236}">
                <a16:creationId xmlns:a16="http://schemas.microsoft.com/office/drawing/2014/main" id="{9261CCB6-44FC-8A0B-3268-39857B2ED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04" r="-1" b="-1"/>
          <a:stretch/>
        </p:blipFill>
        <p:spPr>
          <a:xfrm rot="10800000">
            <a:off x="6210302" y="2301227"/>
            <a:ext cx="5596128" cy="37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2A767F-3936-36F3-D6D0-20E0C793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Program </a:t>
            </a:r>
            <a:r>
              <a:rPr lang="en-US" i="1" dirty="0" err="1">
                <a:solidFill>
                  <a:srgbClr val="002060"/>
                </a:solidFill>
              </a:rPr>
              <a:t>artystyczny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az 5" descr="Obraz zawierający tekst, galeria, scena, pomieszczenie&#10;&#10;Opis wygenerowany automatycznie">
            <a:extLst>
              <a:ext uri="{FF2B5EF4-FFF2-40B4-BE49-F238E27FC236}">
                <a16:creationId xmlns:a16="http://schemas.microsoft.com/office/drawing/2014/main" id="{2AABC193-0464-6D20-0C4B-F983E0D38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"/>
          <a:stretch/>
        </p:blipFill>
        <p:spPr>
          <a:xfrm>
            <a:off x="621838" y="2139484"/>
            <a:ext cx="3099723" cy="4096512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6EBE80B-9C74-53F7-CE77-D63011107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4244340" y="2798995"/>
            <a:ext cx="3703320" cy="2777490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14014CD-B769-DBAA-6D30-3CDC96138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5" b="4"/>
          <a:stretch/>
        </p:blipFill>
        <p:spPr>
          <a:xfrm rot="-5400000">
            <a:off x="7968996" y="2638206"/>
            <a:ext cx="4096512" cy="30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A28AA396-AADE-2B7B-14F1-01134CDE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000" i="1" dirty="0"/>
            </a:br>
            <a:r>
              <a:rPr lang="en-US" sz="3000" i="1" dirty="0" err="1">
                <a:solidFill>
                  <a:srgbClr val="002060"/>
                </a:solidFill>
              </a:rPr>
              <a:t>Pierwsza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r>
              <a:rPr lang="en-US" sz="3000" i="1" dirty="0" err="1">
                <a:solidFill>
                  <a:srgbClr val="002060"/>
                </a:solidFill>
              </a:rPr>
              <a:t>siedziba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br>
              <a:rPr lang="en-US" sz="3000" i="1" dirty="0">
                <a:solidFill>
                  <a:srgbClr val="002060"/>
                </a:solidFill>
              </a:rPr>
            </a:br>
            <a:r>
              <a:rPr lang="en-US" sz="3000" i="1" dirty="0" err="1">
                <a:solidFill>
                  <a:srgbClr val="002060"/>
                </a:solidFill>
              </a:rPr>
              <a:t>Szkoły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r>
              <a:rPr lang="en-US" sz="3000" i="1" dirty="0" err="1">
                <a:solidFill>
                  <a:srgbClr val="002060"/>
                </a:solidFill>
              </a:rPr>
              <a:t>Podstawowej</a:t>
            </a:r>
            <a:r>
              <a:rPr lang="en-US" sz="3000" i="1" dirty="0">
                <a:solidFill>
                  <a:srgbClr val="002060"/>
                </a:solidFill>
              </a:rPr>
              <a:t> nr 23  </a:t>
            </a:r>
            <a:br>
              <a:rPr lang="en-US" sz="3000" i="1" dirty="0">
                <a:solidFill>
                  <a:srgbClr val="002060"/>
                </a:solidFill>
              </a:rPr>
            </a:br>
            <a:r>
              <a:rPr lang="en-US" sz="3000" i="1" dirty="0" err="1">
                <a:solidFill>
                  <a:srgbClr val="002060"/>
                </a:solidFill>
              </a:rPr>
              <a:t>przy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r>
              <a:rPr lang="en-US" sz="3000" i="1" dirty="0" err="1">
                <a:solidFill>
                  <a:srgbClr val="002060"/>
                </a:solidFill>
              </a:rPr>
              <a:t>ulicy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r>
              <a:rPr lang="en-US" sz="3000" i="1" dirty="0" err="1">
                <a:solidFill>
                  <a:srgbClr val="002060"/>
                </a:solidFill>
              </a:rPr>
              <a:t>Nowowiejskiej</a:t>
            </a:r>
            <a:r>
              <a:rPr lang="en-US" sz="3000" i="1" dirty="0">
                <a:solidFill>
                  <a:srgbClr val="002060"/>
                </a:solidFill>
              </a:rPr>
              <a:t> 37 – </a:t>
            </a:r>
            <a:r>
              <a:rPr lang="en-US" sz="3000" i="1" dirty="0" err="1">
                <a:solidFill>
                  <a:srgbClr val="002060"/>
                </a:solidFill>
              </a:rPr>
              <a:t>lata</a:t>
            </a:r>
            <a:r>
              <a:rPr lang="en-US" sz="3000" i="1" dirty="0">
                <a:solidFill>
                  <a:srgbClr val="002060"/>
                </a:solidFill>
              </a:rPr>
              <a:t> </a:t>
            </a:r>
            <a:r>
              <a:rPr lang="en-US" sz="3000" i="1" dirty="0" err="1">
                <a:solidFill>
                  <a:srgbClr val="002060"/>
                </a:solidFill>
              </a:rPr>
              <a:t>współczesne</a:t>
            </a:r>
            <a:endParaRPr lang="en-US" sz="3000" i="1">
              <a:solidFill>
                <a:srgbClr val="00206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drzewo, zewnętrzne&#10;&#10;Opis wygenerowany automatycznie">
            <a:extLst>
              <a:ext uri="{FF2B5EF4-FFF2-40B4-BE49-F238E27FC236}">
                <a16:creationId xmlns:a16="http://schemas.microsoft.com/office/drawing/2014/main" id="{D26FF61B-32CC-45EF-ABA9-A59DF196F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23" r="28479"/>
          <a:stretch/>
        </p:blipFill>
        <p:spPr>
          <a:xfrm>
            <a:off x="5615962" y="625683"/>
            <a:ext cx="5343654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9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4683BF0-A75B-090F-F516-0D180824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Rok </a:t>
            </a:r>
            <a:r>
              <a:rPr lang="en-US" b="1" i="1" dirty="0" err="1">
                <a:solidFill>
                  <a:srgbClr val="002060"/>
                </a:solidFill>
              </a:rPr>
              <a:t>szkolny</a:t>
            </a:r>
            <a:r>
              <a:rPr lang="en-US" b="1" i="1" dirty="0">
                <a:solidFill>
                  <a:srgbClr val="002060"/>
                </a:solidFill>
              </a:rPr>
              <a:t> 1975/76</a:t>
            </a:r>
          </a:p>
        </p:txBody>
      </p:sp>
      <p:sp>
        <p:nvSpPr>
          <p:cNvPr id="39" name="Rectangle: Rounded Corners 3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F2C9B0F-C70A-3378-60C2-800222B3F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131" r="1" b="18966"/>
          <a:stretch/>
        </p:blipFill>
        <p:spPr>
          <a:xfrm>
            <a:off x="385653" y="2139484"/>
            <a:ext cx="5595966" cy="4096512"/>
          </a:xfrm>
          <a:prstGeom prst="rect">
            <a:avLst/>
          </a:prstGeom>
        </p:spPr>
      </p:pic>
      <p:pic>
        <p:nvPicPr>
          <p:cNvPr id="5" name="Obraz 5" descr="Obraz zawierający tekst, osoba, stojące, stare&#10;&#10;Opis wygenerowany automatycznie">
            <a:extLst>
              <a:ext uri="{FF2B5EF4-FFF2-40B4-BE49-F238E27FC236}">
                <a16:creationId xmlns:a16="http://schemas.microsoft.com/office/drawing/2014/main" id="{4AC2D841-887E-B7B8-4F20-BDAE90594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56" r="1" b="22296"/>
          <a:stretch/>
        </p:blipFill>
        <p:spPr>
          <a:xfrm>
            <a:off x="6212675" y="2139484"/>
            <a:ext cx="5591381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C32E4B-5722-CD2C-4AF8-C76C3E80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Dyrektor szkoły Mieczysława Kotecka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osoba, grupa, osoby, pozujący&#10;&#10;Opis wygenerowany automatycznie">
            <a:extLst>
              <a:ext uri="{FF2B5EF4-FFF2-40B4-BE49-F238E27FC236}">
                <a16:creationId xmlns:a16="http://schemas.microsoft.com/office/drawing/2014/main" id="{70B874A3-8FA9-086D-3890-82C525DEE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6353"/>
          <a:stretch/>
        </p:blipFill>
        <p:spPr>
          <a:xfrm>
            <a:off x="5549763" y="625683"/>
            <a:ext cx="5476053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7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Rectangle 42">
            <a:extLst>
              <a:ext uri="{FF2B5EF4-FFF2-40B4-BE49-F238E27FC236}">
                <a16:creationId xmlns:a16="http://schemas.microsoft.com/office/drawing/2014/main" id="{FDC05A7B-3060-4D55-AD98-5814F79D4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4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518A89-40A3-08A2-E193-3D485E2A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Lata 70- 80-te </a:t>
            </a:r>
            <a:r>
              <a:rPr lang="en-US" b="1" i="1" dirty="0" err="1">
                <a:solidFill>
                  <a:srgbClr val="002060"/>
                </a:solidFill>
              </a:rPr>
              <a:t>szkoła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odnosi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sukcesy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sportowe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52" name="Rectangle: Rounded Corners 4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Obraz 5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9FC707CD-6F8C-7088-69D0-91AB871D1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316"/>
          <a:stretch/>
        </p:blipFill>
        <p:spPr>
          <a:xfrm rot="10800000">
            <a:off x="320752" y="989922"/>
            <a:ext cx="3703320" cy="2713244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781B1BCF-1533-7754-AEEE-189584BC9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4048713" y="811079"/>
            <a:ext cx="4094573" cy="3070929"/>
          </a:xfrm>
          <a:prstGeom prst="rect">
            <a:avLst/>
          </a:prstGeom>
        </p:spPr>
      </p:pic>
      <p:pic>
        <p:nvPicPr>
          <p:cNvPr id="4" name="Obraz 4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3FD05846-0F70-4BCB-99AA-0D505D838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393" r="3" b="3"/>
          <a:stretch/>
        </p:blipFill>
        <p:spPr>
          <a:xfrm rot="10800000">
            <a:off x="8167928" y="991033"/>
            <a:ext cx="3703320" cy="27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5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2" name="Rectangle 6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32177090-629A-F04A-5A06-4A3D537D5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6" r="2510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73" name="Freeform: Shape 63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Freeform: Shape 6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0697FC-E396-DFD5-1069-C2C6E6E3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dirty="0" err="1">
                <a:solidFill>
                  <a:srgbClr val="002060"/>
                </a:solidFill>
              </a:rPr>
              <a:t>Kolejna</a:t>
            </a:r>
            <a:r>
              <a:rPr lang="en-US" sz="4800" b="1" i="1" dirty="0">
                <a:solidFill>
                  <a:srgbClr val="002060"/>
                </a:solidFill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</a:rPr>
              <a:t>karta</a:t>
            </a:r>
            <a:r>
              <a:rPr lang="en-US" sz="4800" b="1" i="1" dirty="0">
                <a:solidFill>
                  <a:srgbClr val="002060"/>
                </a:solidFill>
              </a:rPr>
              <a:t> z </a:t>
            </a:r>
            <a:r>
              <a:rPr lang="en-US" sz="4800" b="1" i="1" dirty="0" err="1">
                <a:solidFill>
                  <a:srgbClr val="002060"/>
                </a:solidFill>
              </a:rPr>
              <a:t>kroniki</a:t>
            </a:r>
            <a:r>
              <a:rPr lang="en-US" sz="4800" b="1" i="1" dirty="0">
                <a:solidFill>
                  <a:srgbClr val="002060"/>
                </a:solidFill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</a:rPr>
              <a:t>szkoły</a:t>
            </a:r>
            <a:r>
              <a:rPr lang="en-US" sz="4800" b="1" i="1" dirty="0">
                <a:solidFill>
                  <a:srgbClr val="002060"/>
                </a:solidFill>
              </a:rPr>
              <a:t> -1991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2E3947-B076-EB14-294E-5B8F837A1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i="1" dirty="0" err="1">
                <a:solidFill>
                  <a:srgbClr val="002060"/>
                </a:solidFill>
              </a:rPr>
              <a:t>Funkcję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dyrektora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placówki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obejmuje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pani</a:t>
            </a:r>
            <a:r>
              <a:rPr lang="en-US" sz="2000" i="1" dirty="0">
                <a:solidFill>
                  <a:srgbClr val="002060"/>
                </a:solidFill>
              </a:rPr>
              <a:t> Alicja </a:t>
            </a:r>
            <a:r>
              <a:rPr lang="en-US" sz="2000" i="1" dirty="0" err="1">
                <a:solidFill>
                  <a:srgbClr val="002060"/>
                </a:solidFill>
              </a:rPr>
              <a:t>Jabłońska</a:t>
            </a:r>
            <a:endParaRPr lang="en-US" sz="2000" i="1">
              <a:solidFill>
                <a:srgbClr val="00206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7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0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9EC0BA-3569-EBE9-C771-B7233C8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pl-PL" sz="3600" i="1"/>
              <a:t>Z wizytą u kronikarza szkoły</a:t>
            </a: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C3E48EF-7634-2184-82E7-FB34544F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8" r="33075" b="3"/>
          <a:stretch/>
        </p:blipFill>
        <p:spPr>
          <a:xfrm rot="10800000"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7B9B61E4-4757-7AF0-AF8B-3AC0AA47A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"/>
          <a:stretch/>
        </p:blipFill>
        <p:spPr>
          <a:xfrm rot="-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44" name="Rectangle 24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D4E124-7DB6-50A3-726D-DC0CF42DC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898" y="2020824"/>
            <a:ext cx="3138510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i="1" dirty="0" err="1">
                <a:solidFill>
                  <a:srgbClr val="002060"/>
                </a:solidFill>
              </a:rPr>
              <a:t>Ślubowanie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uczniów</a:t>
            </a:r>
            <a:r>
              <a:rPr lang="en-US" sz="2400" b="1" i="1" dirty="0">
                <a:solidFill>
                  <a:srgbClr val="002060"/>
                </a:solidFill>
              </a:rPr>
              <a:t> </a:t>
            </a:r>
            <a:endParaRPr lang="pl-PL" sz="2400" b="1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rgbClr val="002060"/>
                </a:solidFill>
              </a:rPr>
              <a:t>klas</a:t>
            </a:r>
            <a:r>
              <a:rPr lang="en-US" sz="2400" b="1" i="1" dirty="0">
                <a:solidFill>
                  <a:srgbClr val="002060"/>
                </a:solidFill>
              </a:rPr>
              <a:t> 1 </a:t>
            </a:r>
            <a:endParaRPr lang="pl-PL" sz="2400" b="1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rgbClr val="002060"/>
                </a:solidFill>
              </a:rPr>
              <a:t>rok</a:t>
            </a:r>
            <a:r>
              <a:rPr lang="en-US" sz="2400" b="1" i="1" dirty="0">
                <a:solidFill>
                  <a:srgbClr val="002060"/>
                </a:solidFill>
              </a:rPr>
              <a:t> 1991</a:t>
            </a:r>
            <a:endParaRPr lang="pl-PL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id="{8469FA34-825A-8A05-7835-C56CD2AF8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0" r="35711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5" name="Obraz 5" descr="Obraz zawierający tekst, kilka&#10;&#10;Opis wygenerowany automatycznie">
            <a:extLst>
              <a:ext uri="{FF2B5EF4-FFF2-40B4-BE49-F238E27FC236}">
                <a16:creationId xmlns:a16="http://schemas.microsoft.com/office/drawing/2014/main" id="{EA3CE58A-0213-7E98-C673-5EF66222E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0" r="8830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1D0EF786-A5EF-7D16-C02D-A765F7782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411" r="5139" b="-1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207C70-C80B-6470-7E7F-08E47F4B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750971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Z </a:t>
            </a:r>
            <a:r>
              <a:rPr lang="en-US" b="1" i="1" dirty="0" err="1">
                <a:solidFill>
                  <a:srgbClr val="002060"/>
                </a:solidFill>
              </a:rPr>
              <a:t>życia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szkoły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803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137DC8-FD50-55DB-6CBB-11D573C7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pl-PL" b="1" i="1" dirty="0">
                <a:solidFill>
                  <a:srgbClr val="002060"/>
                </a:solidFill>
              </a:rPr>
              <a:t>Kolejny symbol szkoły -hymn</a:t>
            </a:r>
            <a:br>
              <a:rPr lang="pl-PL" b="1" i="1" dirty="0">
                <a:solidFill>
                  <a:srgbClr val="002060"/>
                </a:solidFill>
              </a:rPr>
            </a:br>
            <a:r>
              <a:rPr lang="pl-PL" b="1" i="1" dirty="0">
                <a:solidFill>
                  <a:srgbClr val="002060"/>
                </a:solidFill>
              </a:rPr>
              <a:t>rok 1996/1997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29ABCD-BDAA-E198-EF4D-F30EF1A67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896" y="353139"/>
            <a:ext cx="6066856" cy="65917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300" b="1" i="1">
                <a:ea typeface="+mn-lt"/>
                <a:cs typeface="+mn-lt"/>
              </a:rPr>
              <a:t>Hymn został napisany w roku szkolnym 1996/1997</a:t>
            </a:r>
            <a:endParaRPr lang="pl-PL" sz="1300" b="1" i="1"/>
          </a:p>
          <a:p>
            <a:pPr>
              <a:lnSpc>
                <a:spcPct val="100000"/>
              </a:lnSpc>
              <a:buNone/>
            </a:pPr>
            <a:r>
              <a:rPr lang="pl-PL" sz="1300" i="1">
                <a:ea typeface="+mn-lt"/>
                <a:cs typeface="+mn-lt"/>
              </a:rPr>
              <a:t>Słowa:</a:t>
            </a:r>
            <a:r>
              <a:rPr lang="pl-PL" sz="1300">
                <a:ea typeface="+mn-lt"/>
                <a:cs typeface="+mn-lt"/>
              </a:rPr>
              <a:t> Stefan </a:t>
            </a:r>
            <a:r>
              <a:rPr lang="pl-PL" sz="1300" err="1">
                <a:ea typeface="+mn-lt"/>
                <a:cs typeface="+mn-lt"/>
              </a:rPr>
              <a:t>Knothe</a:t>
            </a:r>
            <a:endParaRPr lang="pl-PL" sz="1300" err="1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</a:t>
            </a:r>
            <a:r>
              <a:rPr lang="pl-PL" sz="1300" i="1">
                <a:ea typeface="+mn-lt"/>
                <a:cs typeface="+mn-lt"/>
              </a:rPr>
              <a:t>Muzyka:</a:t>
            </a:r>
            <a:r>
              <a:rPr lang="pl-PL" sz="1300">
                <a:ea typeface="+mn-lt"/>
                <a:cs typeface="+mn-lt"/>
              </a:rPr>
              <a:t> Janusz Tylman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 i="1">
                <a:ea typeface="+mn-lt"/>
                <a:cs typeface="+mn-lt"/>
              </a:rPr>
              <a:t>Refren: </a:t>
            </a:r>
            <a:r>
              <a:rPr lang="pl-PL" sz="1300">
                <a:ea typeface="+mn-lt"/>
                <a:cs typeface="+mn-lt"/>
              </a:rPr>
              <a:t>Dwudziesta trzecia, dwudziesta trzecia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endParaRPr lang="pl-PL" sz="1300"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Emocje budzi w dorosłych i w dzieciach.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Dwudziesta trzecia, wszystkich zaprasza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Dwudziesta trzecia Szkoła nasza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endParaRPr lang="pl-PL" sz="1300"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Choć w młodości czas płynie pomału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Jednak świat coraz szybciej się zmienia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Nasza myśl ma mieć jasność kryształu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Nasza wiedza ma trwać w pokoleniach  </a:t>
            </a:r>
            <a:r>
              <a:rPr lang="pl-PL" sz="1300" i="1">
                <a:ea typeface="+mn-lt"/>
                <a:cs typeface="+mn-lt"/>
              </a:rPr>
              <a:t>/Refren/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endParaRPr lang="pl-PL" sz="1300"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Tu zaczyna się czas dojrzewania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Tu zaczyna się z życiem przygoda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Chcemy prawdy ukryte odsłaniać</a:t>
            </a:r>
            <a:endParaRPr lang="pl-PL" sz="1300"/>
          </a:p>
          <a:p>
            <a:pPr>
              <a:lnSpc>
                <a:spcPct val="100000"/>
              </a:lnSpc>
              <a:buNone/>
            </a:pPr>
            <a:r>
              <a:rPr lang="pl-PL" sz="1300">
                <a:ea typeface="+mn-lt"/>
                <a:cs typeface="+mn-lt"/>
              </a:rPr>
              <a:t> Chcemy wiedzy co skrzydeł nam doda. </a:t>
            </a:r>
            <a:r>
              <a:rPr lang="pl-PL" sz="1300" i="1">
                <a:ea typeface="+mn-lt"/>
                <a:cs typeface="+mn-lt"/>
              </a:rPr>
              <a:t>/Refren/</a:t>
            </a:r>
            <a:endParaRPr lang="pl-PL" sz="1300"/>
          </a:p>
          <a:p>
            <a:pPr marL="0" indent="0">
              <a:lnSpc>
                <a:spcPct val="100000"/>
              </a:lnSpc>
              <a:buNone/>
            </a:pPr>
            <a:endParaRPr lang="pl-PL" sz="1300"/>
          </a:p>
        </p:txBody>
      </p:sp>
    </p:spTree>
    <p:extLst>
      <p:ext uri="{BB962C8B-B14F-4D97-AF65-F5344CB8AC3E}">
        <p14:creationId xmlns:p14="http://schemas.microsoft.com/office/powerpoint/2010/main" val="15765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Zbliżenie gry w klasy na chodniku">
            <a:extLst>
              <a:ext uri="{FF2B5EF4-FFF2-40B4-BE49-F238E27FC236}">
                <a16:creationId xmlns:a16="http://schemas.microsoft.com/office/drawing/2014/main" id="{E400BEC5-B73B-5681-54D6-98315711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6" r="919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090C7A-CFA9-2506-0F7B-D317F839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dirty="0">
                <a:solidFill>
                  <a:srgbClr val="002060"/>
                </a:solidFill>
              </a:rPr>
              <a:t>Rok 2000- </a:t>
            </a:r>
            <a:r>
              <a:rPr lang="en-US" sz="4800" b="1" i="1" dirty="0" err="1">
                <a:solidFill>
                  <a:srgbClr val="002060"/>
                </a:solidFill>
              </a:rPr>
              <a:t>reforma</a:t>
            </a:r>
            <a:r>
              <a:rPr lang="en-US" sz="4800" b="1" i="1" dirty="0">
                <a:solidFill>
                  <a:srgbClr val="002060"/>
                </a:solidFill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</a:rPr>
              <a:t>systemu</a:t>
            </a:r>
            <a:r>
              <a:rPr lang="en-US" sz="4800" b="1" i="1" dirty="0">
                <a:solidFill>
                  <a:srgbClr val="002060"/>
                </a:solidFill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</a:rPr>
              <a:t>oświaty</a:t>
            </a:r>
            <a:endParaRPr lang="en-US" sz="4800" b="1" i="1" dirty="0">
              <a:solidFill>
                <a:srgbClr val="00206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85873F-E373-96C8-2DD4-DA5E413B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Rok </a:t>
            </a:r>
            <a:r>
              <a:rPr lang="en-US" b="1" i="1" dirty="0" err="1">
                <a:solidFill>
                  <a:srgbClr val="002060"/>
                </a:solidFill>
              </a:rPr>
              <a:t>szkolny</a:t>
            </a:r>
            <a:r>
              <a:rPr lang="en-US" b="1" i="1" dirty="0">
                <a:solidFill>
                  <a:srgbClr val="002060"/>
                </a:solidFill>
              </a:rPr>
              <a:t> 2000/21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Obraz 4" descr="Obraz zawierający tekst, kilka&#10;&#10;Opis wygenerowany automatycznie">
            <a:extLst>
              <a:ext uri="{FF2B5EF4-FFF2-40B4-BE49-F238E27FC236}">
                <a16:creationId xmlns:a16="http://schemas.microsoft.com/office/drawing/2014/main" id="{AC823113-3DD4-9B2A-843F-020A0CD3B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3" r="3" b="3"/>
          <a:stretch/>
        </p:blipFill>
        <p:spPr>
          <a:xfrm rot="5400000">
            <a:off x="1167115" y="1381059"/>
            <a:ext cx="4083269" cy="5577840"/>
          </a:xfrm>
          <a:prstGeom prst="rect">
            <a:avLst/>
          </a:prstGeom>
        </p:spPr>
      </p:pic>
      <p:pic>
        <p:nvPicPr>
          <p:cNvPr id="5" name="Obraz 5" descr="Obraz zawierający ściana, wewnątrz, słoń, pozujący&#10;&#10;Opis wygenerowany automatycznie">
            <a:extLst>
              <a:ext uri="{FF2B5EF4-FFF2-40B4-BE49-F238E27FC236}">
                <a16:creationId xmlns:a16="http://schemas.microsoft.com/office/drawing/2014/main" id="{92797D3C-EE73-F7D2-A644-C7562B727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3" r="3" b="3"/>
          <a:stretch/>
        </p:blipFill>
        <p:spPr>
          <a:xfrm rot="10800000"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os gazety">
            <a:extLst>
              <a:ext uri="{FF2B5EF4-FFF2-40B4-BE49-F238E27FC236}">
                <a16:creationId xmlns:a16="http://schemas.microsoft.com/office/drawing/2014/main" id="{2AE02DBB-A96B-E9A1-A526-E7AB3EA2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5" r="8" b="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3E3F47-8448-28C9-DCCF-6B9B840A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99288"/>
            <a:ext cx="3438144" cy="1886712"/>
          </a:xfrm>
        </p:spPr>
        <p:txBody>
          <a:bodyPr anchor="b">
            <a:normAutofit/>
          </a:bodyPr>
          <a:lstStyle/>
          <a:p>
            <a:r>
              <a:rPr lang="pl-PL" sz="2200" b="1"/>
              <a:t>Rok 2007- setna rocznica urodzin patrona-Edwarda Szymańskiego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F2BE67-6036-69CB-A03A-4A3BFB41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608736" cy="39692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400" b="1">
                <a:ea typeface="+mn-lt"/>
                <a:cs typeface="+mn-lt"/>
              </a:rPr>
              <a:t>Edward Szymański </a:t>
            </a:r>
            <a:r>
              <a:rPr lang="pl-PL" sz="1400">
                <a:ea typeface="+mn-lt"/>
                <a:cs typeface="+mn-lt"/>
              </a:rPr>
              <a:t>urodził się 9 września 1907 roku w Warszawie na Woli. Po uzyskaniu świadectwa dojrzałości, w latach 1925 – 1928 podejmował dorywcze prace zarobkowe: na poczcie, w drukarni, w redakcjach czasopism, a w 1927 r. rozpoczął studia na Wydziale Humanistycznym Uniwersytetu Warszawskiego. Trzy lata później opublikował swoje pierwsze utwory literackie – wiersze dla dzieci. W 1932 wydał pierwszy zbiór poetycki „</a:t>
            </a:r>
            <a:r>
              <a:rPr lang="pl-PL" sz="1400" i="1">
                <a:ea typeface="+mn-lt"/>
                <a:cs typeface="+mn-lt"/>
              </a:rPr>
              <a:t>20 milionów</a:t>
            </a:r>
            <a:r>
              <a:rPr lang="pl-PL" sz="1400">
                <a:ea typeface="+mn-lt"/>
                <a:cs typeface="+mn-lt"/>
              </a:rPr>
              <a:t>” i podjął pracę w czasopiśmie „Przegląd Futrzarski i Kuśnierski”. W kolejnych latach wydano wiele wierszy poety, m.in. zbiór pt. „</a:t>
            </a:r>
            <a:r>
              <a:rPr lang="pl-PL" sz="1400" i="1">
                <a:ea typeface="+mn-lt"/>
                <a:cs typeface="+mn-lt"/>
              </a:rPr>
              <a:t>Słońce na szynach</a:t>
            </a:r>
            <a:r>
              <a:rPr lang="pl-PL" sz="1400">
                <a:ea typeface="+mn-lt"/>
                <a:cs typeface="+mn-lt"/>
              </a:rPr>
              <a:t>„. Przed wojną pisał do 46 redakcji – wśród nich do „Płomyka”, „Płomyczka”, „Świerszczyka”, „Szpilek”. Edward Szymański to poliglota, tłumaczył z niemieckiego i łaciny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878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5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5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Rectangle 55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57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896006-D6FF-38FB-753A-C1448CE3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1 </a:t>
            </a:r>
            <a:r>
              <a:rPr lang="en-US" i="1" dirty="0" err="1">
                <a:solidFill>
                  <a:srgbClr val="002060"/>
                </a:solidFill>
              </a:rPr>
              <a:t>września</a:t>
            </a:r>
            <a:r>
              <a:rPr lang="en-US" i="1" dirty="0">
                <a:solidFill>
                  <a:srgbClr val="002060"/>
                </a:solidFill>
              </a:rPr>
              <a:t> 1952</a:t>
            </a:r>
          </a:p>
        </p:txBody>
      </p:sp>
      <p:sp>
        <p:nvSpPr>
          <p:cNvPr id="78" name="Rectangle: Rounded Corners 59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0713AF4-FDE8-5F0E-4CCB-EC128FB5C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"/>
          <a:stretch/>
        </p:blipFill>
        <p:spPr>
          <a:xfrm rot="16200000">
            <a:off x="123444" y="2637878"/>
            <a:ext cx="4096512" cy="3099723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F820421-EDDD-5940-1BBD-C7E543B4D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-5400000">
            <a:off x="4047744" y="2651548"/>
            <a:ext cx="4096512" cy="3072384"/>
          </a:xfrm>
          <a:prstGeom prst="rect">
            <a:avLst/>
          </a:prstGeom>
        </p:spPr>
      </p:pic>
      <p:pic>
        <p:nvPicPr>
          <p:cNvPr id="5" name="Obraz 5" descr="Obraz zawierający tekst, biały, czarny&#10;&#10;Opis wygenerowany automatycznie">
            <a:extLst>
              <a:ext uri="{FF2B5EF4-FFF2-40B4-BE49-F238E27FC236}">
                <a16:creationId xmlns:a16="http://schemas.microsoft.com/office/drawing/2014/main" id="{FE24DA46-BD15-44D0-3F67-FBF51985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3" r="31900" b="3"/>
          <a:stretch/>
        </p:blipFill>
        <p:spPr>
          <a:xfrm rot="10800000">
            <a:off x="8467713" y="2139484"/>
            <a:ext cx="3099077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7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wewnątrz, kilka&#10;&#10;Opis wygenerowany automatycznie">
            <a:extLst>
              <a:ext uri="{FF2B5EF4-FFF2-40B4-BE49-F238E27FC236}">
                <a16:creationId xmlns:a16="http://schemas.microsoft.com/office/drawing/2014/main" id="{0CD8A19C-C3CE-925C-E048-2C7AD703C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8" r="14078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Obraz 5" descr="Obraz zawierający wewnątrz, ściana, biały, pomieszczenie&#10;&#10;Opis wygenerowany automatycznie">
            <a:extLst>
              <a:ext uri="{FF2B5EF4-FFF2-40B4-BE49-F238E27FC236}">
                <a16:creationId xmlns:a16="http://schemas.microsoft.com/office/drawing/2014/main" id="{ED9D76AA-0EEB-0224-945B-0832A94D5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Obraz 4" descr="Obraz zawierający wewnątrz, sufit, ściana, pomieszczenie&#10;&#10;Opis wygenerowany automatycznie">
            <a:extLst>
              <a:ext uri="{FF2B5EF4-FFF2-40B4-BE49-F238E27FC236}">
                <a16:creationId xmlns:a16="http://schemas.microsoft.com/office/drawing/2014/main" id="{43F4779F-699A-91AB-F638-9C93DF146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71" r="-1" b="1325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91" name="Freeform: Shape 7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Freeform: Shape 7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6527E2-B1EC-23B6-6671-1A514503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2060"/>
                </a:solidFill>
              </a:rPr>
              <a:t>pracownia polonistyczna poświęcona Patronowi</a:t>
            </a:r>
          </a:p>
        </p:txBody>
      </p:sp>
      <p:sp>
        <p:nvSpPr>
          <p:cNvPr id="93" name="Rectangle 8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8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ontent Placeholder 46">
            <a:extLst>
              <a:ext uri="{FF2B5EF4-FFF2-40B4-BE49-F238E27FC236}">
                <a16:creationId xmlns:a16="http://schemas.microsoft.com/office/drawing/2014/main" id="{4D66AD65-5BF5-FC71-C920-07BC32D9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3722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6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6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Rectangle 65">
            <a:extLst>
              <a:ext uri="{FF2B5EF4-FFF2-40B4-BE49-F238E27FC236}">
                <a16:creationId xmlns:a16="http://schemas.microsoft.com/office/drawing/2014/main" id="{7958F8D2-E168-45AA-84D7-14C902177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67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8C69E6-FA52-DBAC-CFAF-E735DFEB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Rok 2016 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Obraz 5" descr="Obraz zawierający osoba, grupa&#10;&#10;Opis wygenerowany automatycznie">
            <a:extLst>
              <a:ext uri="{FF2B5EF4-FFF2-40B4-BE49-F238E27FC236}">
                <a16:creationId xmlns:a16="http://schemas.microsoft.com/office/drawing/2014/main" id="{D4B748C6-8297-4686-925B-89858714F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" y="2654902"/>
            <a:ext cx="2834640" cy="3065676"/>
          </a:xfrm>
          <a:prstGeom prst="rect">
            <a:avLst/>
          </a:prstGeom>
        </p:spPr>
      </p:pic>
      <p:pic>
        <p:nvPicPr>
          <p:cNvPr id="5" name="Obraz 5" descr="Obraz zawierający tekst, tablica suchościerna, osoba, wewnątrz&#10;&#10;Opis wygenerowany automatycznie">
            <a:extLst>
              <a:ext uri="{FF2B5EF4-FFF2-40B4-BE49-F238E27FC236}">
                <a16:creationId xmlns:a16="http://schemas.microsoft.com/office/drawing/2014/main" id="{2ABCF839-2D04-625A-7614-4F11F5F31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" r="12777" b="-2"/>
          <a:stretch/>
        </p:blipFill>
        <p:spPr>
          <a:xfrm>
            <a:off x="3200400" y="2837933"/>
            <a:ext cx="2834640" cy="2699614"/>
          </a:xfrm>
          <a:prstGeom prst="rect">
            <a:avLst/>
          </a:prstGeom>
        </p:spPr>
      </p:pic>
      <p:pic>
        <p:nvPicPr>
          <p:cNvPr id="3" name="Obraz 3" descr="Obraz zawierający osoba, sport, grupa&#10;&#10;Opis wygenerowany automatycznie">
            <a:extLst>
              <a:ext uri="{FF2B5EF4-FFF2-40B4-BE49-F238E27FC236}">
                <a16:creationId xmlns:a16="http://schemas.microsoft.com/office/drawing/2014/main" id="{7722C803-15D7-CA95-9129-389FF25D6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0" r="32157" b="-1"/>
          <a:stretch/>
        </p:blipFill>
        <p:spPr>
          <a:xfrm>
            <a:off x="6293324" y="2139484"/>
            <a:ext cx="2555815" cy="4096512"/>
          </a:xfrm>
          <a:prstGeom prst="rect">
            <a:avLst/>
          </a:prstGeom>
        </p:spPr>
      </p:pic>
      <p:pic>
        <p:nvPicPr>
          <p:cNvPr id="7" name="Obraz 7" descr="Obraz zawierający osoba&#10;&#10;Opis wygenerowany automatycznie">
            <a:extLst>
              <a:ext uri="{FF2B5EF4-FFF2-40B4-BE49-F238E27FC236}">
                <a16:creationId xmlns:a16="http://schemas.microsoft.com/office/drawing/2014/main" id="{CC8B43B7-9E15-B54F-EE0D-39B6A8F62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960" b="-4"/>
          <a:stretch/>
        </p:blipFill>
        <p:spPr>
          <a:xfrm>
            <a:off x="9107424" y="2825576"/>
            <a:ext cx="2834640" cy="27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Rectangle 4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wewnątrz, siedzi, stół&#10;&#10;Opis wygenerowany automatycznie">
            <a:extLst>
              <a:ext uri="{FF2B5EF4-FFF2-40B4-BE49-F238E27FC236}">
                <a16:creationId xmlns:a16="http://schemas.microsoft.com/office/drawing/2014/main" id="{3C5F0439-7A46-EEE2-FED4-184B3789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39" r="2057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DE67DD-2476-B8EA-F063-E03DD0BA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i="1" dirty="0" err="1">
                <a:solidFill>
                  <a:srgbClr val="002060"/>
                </a:solidFill>
              </a:rPr>
              <a:t>Pierwsze</a:t>
            </a:r>
            <a:r>
              <a:rPr lang="en-US" sz="3700" i="1" dirty="0">
                <a:solidFill>
                  <a:srgbClr val="002060"/>
                </a:solidFill>
              </a:rPr>
              <a:t> </a:t>
            </a:r>
            <a:r>
              <a:rPr lang="en-US" sz="3700" i="1" dirty="0" err="1">
                <a:solidFill>
                  <a:srgbClr val="002060"/>
                </a:solidFill>
              </a:rPr>
              <a:t>spotkanie</a:t>
            </a:r>
            <a:r>
              <a:rPr lang="en-US" sz="3700" i="1" dirty="0">
                <a:solidFill>
                  <a:srgbClr val="002060"/>
                </a:solidFill>
              </a:rPr>
              <a:t> </a:t>
            </a:r>
            <a:br>
              <a:rPr lang="en-US" sz="3700" i="1" dirty="0">
                <a:solidFill>
                  <a:srgbClr val="002060"/>
                </a:solidFill>
              </a:rPr>
            </a:br>
            <a:r>
              <a:rPr lang="en-US" sz="3700" i="1" dirty="0" err="1">
                <a:solidFill>
                  <a:srgbClr val="002060"/>
                </a:solidFill>
              </a:rPr>
              <a:t>nowego</a:t>
            </a:r>
            <a:r>
              <a:rPr lang="en-US" sz="3700" i="1" dirty="0">
                <a:solidFill>
                  <a:srgbClr val="002060"/>
                </a:solidFill>
              </a:rPr>
              <a:t> </a:t>
            </a:r>
            <a:r>
              <a:rPr lang="en-US" sz="3700" i="1" dirty="0" err="1">
                <a:solidFill>
                  <a:srgbClr val="002060"/>
                </a:solidFill>
              </a:rPr>
              <a:t>dyrektora</a:t>
            </a:r>
            <a:br>
              <a:rPr lang="en-US" sz="3700" i="1" dirty="0">
                <a:solidFill>
                  <a:srgbClr val="002060"/>
                </a:solidFill>
              </a:rPr>
            </a:br>
            <a:r>
              <a:rPr lang="en-US" sz="3700" i="1" dirty="0">
                <a:solidFill>
                  <a:srgbClr val="002060"/>
                </a:solidFill>
              </a:rPr>
              <a:t>z </a:t>
            </a:r>
            <a:r>
              <a:rPr lang="en-US" sz="3700" i="1" dirty="0" err="1">
                <a:solidFill>
                  <a:srgbClr val="002060"/>
                </a:solidFill>
              </a:rPr>
              <a:t>uczniami</a:t>
            </a:r>
            <a:r>
              <a:rPr lang="en-US" sz="3700" i="1" dirty="0">
                <a:solidFill>
                  <a:srgbClr val="002060"/>
                </a:solidFill>
              </a:rPr>
              <a:t> </a:t>
            </a:r>
            <a:br>
              <a:rPr lang="en-US" sz="3700" i="1" dirty="0">
                <a:solidFill>
                  <a:srgbClr val="002060"/>
                </a:solidFill>
              </a:rPr>
            </a:br>
            <a:r>
              <a:rPr lang="en-US" sz="3700" i="1" dirty="0">
                <a:solidFill>
                  <a:srgbClr val="002060"/>
                </a:solidFill>
              </a:rPr>
              <a:t>1 </a:t>
            </a:r>
            <a:r>
              <a:rPr lang="en-US" sz="3700" i="1" dirty="0" err="1">
                <a:solidFill>
                  <a:srgbClr val="002060"/>
                </a:solidFill>
              </a:rPr>
              <a:t>września</a:t>
            </a:r>
            <a:r>
              <a:rPr lang="en-US" sz="3700" i="1" dirty="0">
                <a:solidFill>
                  <a:srgbClr val="002060"/>
                </a:solidFill>
              </a:rPr>
              <a:t> 2016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4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DDF68D5-E4D0-B10A-65BD-489E8EE1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4313080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b="1" i="1" dirty="0">
                <a:solidFill>
                  <a:srgbClr val="002060"/>
                </a:solidFill>
              </a:rPr>
              <a:t>Rok 2017- </a:t>
            </a:r>
            <a:r>
              <a:rPr lang="en-US" sz="2600" b="1" i="1" dirty="0" err="1">
                <a:solidFill>
                  <a:srgbClr val="002060"/>
                </a:solidFill>
              </a:rPr>
              <a:t>ponownie</a:t>
            </a:r>
            <a:r>
              <a:rPr lang="en-US" sz="2600" b="1" i="1" dirty="0">
                <a:solidFill>
                  <a:srgbClr val="002060"/>
                </a:solidFill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</a:rPr>
              <a:t>stajemy</a:t>
            </a:r>
            <a:r>
              <a:rPr lang="en-US" sz="2600" b="1" i="1" dirty="0">
                <a:solidFill>
                  <a:srgbClr val="002060"/>
                </a:solidFill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</a:rPr>
              <a:t>się</a:t>
            </a:r>
            <a:r>
              <a:rPr lang="en-US" sz="2600" b="1" i="1" dirty="0">
                <a:solidFill>
                  <a:srgbClr val="002060"/>
                </a:solidFill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</a:rPr>
              <a:t>szkołą</a:t>
            </a:r>
            <a:r>
              <a:rPr lang="en-US" sz="2600" b="1" i="1" dirty="0">
                <a:solidFill>
                  <a:srgbClr val="002060"/>
                </a:solidFill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</a:rPr>
              <a:t>ośmioklasową</a:t>
            </a:r>
            <a:endParaRPr lang="en-US" sz="2600" b="1" i="1" dirty="0">
              <a:solidFill>
                <a:srgbClr val="00206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02180" y="145721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9002B63B-927A-C28C-CDA2-A6B5EB51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588" y="2322820"/>
            <a:ext cx="1715832" cy="191484"/>
          </a:xfrm>
        </p:spPr>
        <p:txBody>
          <a:bodyPr anchor="ctr">
            <a:normAutofit fontScale="40000" lnSpcReduction="20000"/>
          </a:bodyPr>
          <a:lstStyle/>
          <a:p>
            <a:pPr marL="0" indent="0">
              <a:buNone/>
            </a:pPr>
            <a:endParaRPr lang="en-US" sz="1800"/>
          </a:p>
        </p:txBody>
      </p:sp>
      <p:pic>
        <p:nvPicPr>
          <p:cNvPr id="7" name="Obraz 7" descr="Obraz zawierający sufit, wewnątrz, osoba, grupa&#10;&#10;Opis wygenerowany automatycznie">
            <a:extLst>
              <a:ext uri="{FF2B5EF4-FFF2-40B4-BE49-F238E27FC236}">
                <a16:creationId xmlns:a16="http://schemas.microsoft.com/office/drawing/2014/main" id="{36197F63-53EA-5494-38C6-96391DA76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Obraz 6" descr="Obraz zawierający osoba&#10;&#10;Opis wygenerowany automatycznie">
            <a:extLst>
              <a:ext uri="{FF2B5EF4-FFF2-40B4-BE49-F238E27FC236}">
                <a16:creationId xmlns:a16="http://schemas.microsoft.com/office/drawing/2014/main" id="{9D08760E-BB77-CDE4-BC44-C1E32E024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4" r="37458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ściana, wewnątrz, podłoże, półka&#10;&#10;Opis wygenerowany automatycznie">
            <a:extLst>
              <a:ext uri="{FF2B5EF4-FFF2-40B4-BE49-F238E27FC236}">
                <a16:creationId xmlns:a16="http://schemas.microsoft.com/office/drawing/2014/main" id="{52759541-2808-DF71-1731-C2595F75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24"/>
          <a:stretch/>
        </p:blipFill>
        <p:spPr>
          <a:xfrm>
            <a:off x="7816130" y="10"/>
            <a:ext cx="4375870" cy="685799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Obraz 5" descr="Obraz zawierający tekst, wewnątrz, sufit&#10;&#10;Opis wygenerowany automatycznie">
            <a:extLst>
              <a:ext uri="{FF2B5EF4-FFF2-40B4-BE49-F238E27FC236}">
                <a16:creationId xmlns:a16="http://schemas.microsoft.com/office/drawing/2014/main" id="{E3B02324-7F89-AF62-EACB-B526F326F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12"/>
          <a:stretch/>
        </p:blipFill>
        <p:spPr>
          <a:xfrm>
            <a:off x="3595404" y="31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21" name="Freeform: Shape 12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3" name="Freeform: Shape 12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4BD889-5D85-16EA-07FF-D0ABEA95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Lata 2016-2022</a:t>
            </a:r>
            <a:br>
              <a:rPr lang="en-US" i="1" dirty="0">
                <a:solidFill>
                  <a:srgbClr val="002060"/>
                </a:solidFill>
              </a:rPr>
            </a:br>
            <a:r>
              <a:rPr lang="en-US" i="1" dirty="0" err="1">
                <a:solidFill>
                  <a:srgbClr val="002060"/>
                </a:solidFill>
              </a:rPr>
              <a:t>zmieniamy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się</a:t>
            </a:r>
            <a:endParaRPr lang="en-US" i="1">
              <a:solidFill>
                <a:srgbClr val="002060"/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8CB8AE66-3B42-17FD-3682-A12A71E94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1" y="4769996"/>
            <a:ext cx="3430959" cy="1334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/>
              <a:t>pracownia fizyczno-chemiczna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7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5" descr="Obraz zawierający tekst, wewnątrz, bałagan, stół roboczy&#10;&#10;Opis wygenerowany automatycznie">
            <a:extLst>
              <a:ext uri="{FF2B5EF4-FFF2-40B4-BE49-F238E27FC236}">
                <a16:creationId xmlns:a16="http://schemas.microsoft.com/office/drawing/2014/main" id="{CBAEBBE1-5B59-0FDC-9535-CFBF4FC8A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 r="2" b="2223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68" name="Freeform: Shape 167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0" name="Freeform: Shape 169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4BD889-5D85-16EA-07FF-D0ABEA95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>
                <a:solidFill>
                  <a:srgbClr val="002060"/>
                </a:solidFill>
              </a:rPr>
              <a:t>Lata 2016-2022</a:t>
            </a:r>
            <a:br>
              <a:rPr lang="en-US" sz="4800" i="1" dirty="0"/>
            </a:br>
            <a:r>
              <a:rPr lang="en-US" sz="4800" i="1" dirty="0" err="1">
                <a:solidFill>
                  <a:srgbClr val="002060"/>
                </a:solidFill>
              </a:rPr>
              <a:t>zmieniamy</a:t>
            </a:r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dirty="0" err="1">
                <a:solidFill>
                  <a:srgbClr val="002060"/>
                </a:solidFill>
              </a:rPr>
              <a:t>się</a:t>
            </a:r>
            <a:endParaRPr lang="en-US" sz="4800" i="1" dirty="0">
              <a:solidFill>
                <a:srgbClr val="002060"/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8CB8AE66-3B42-17FD-3682-A12A71E94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pracownia fizyczno-chemiczna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sufit, licznik&#10;&#10;Opis wygenerowany automatycznie">
            <a:extLst>
              <a:ext uri="{FF2B5EF4-FFF2-40B4-BE49-F238E27FC236}">
                <a16:creationId xmlns:a16="http://schemas.microsoft.com/office/drawing/2014/main" id="{52AF7059-D7F8-B697-1EA3-B6D5B93F7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73" r="2" b="8485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95" name="Freeform: Shape 19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7" name="Freeform: Shape 19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4BD889-5D85-16EA-07FF-D0ABEA95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>
                <a:solidFill>
                  <a:srgbClr val="002060"/>
                </a:solidFill>
              </a:rPr>
              <a:t>Lata 2016-2022</a:t>
            </a:r>
            <a:br>
              <a:rPr lang="en-US" sz="4800" i="1" dirty="0"/>
            </a:br>
            <a:r>
              <a:rPr lang="en-US" sz="4800" i="1" dirty="0" err="1">
                <a:solidFill>
                  <a:srgbClr val="002060"/>
                </a:solidFill>
              </a:rPr>
              <a:t>zmieniamy</a:t>
            </a:r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dirty="0" err="1">
                <a:solidFill>
                  <a:srgbClr val="002060"/>
                </a:solidFill>
              </a:rPr>
              <a:t>się</a:t>
            </a:r>
            <a:endParaRPr lang="en-US" sz="4800" i="1" dirty="0">
              <a:solidFill>
                <a:srgbClr val="002060"/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8CB8AE66-3B42-17FD-3682-A12A71E94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BE0167-63CD-4C71-45E2-39F6AF35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 err="1">
                <a:solidFill>
                  <a:srgbClr val="002060"/>
                </a:solidFill>
              </a:rPr>
              <a:t>pracownia</a:t>
            </a:r>
            <a:r>
              <a:rPr lang="en-US" sz="4800" i="1" dirty="0">
                <a:solidFill>
                  <a:srgbClr val="002060"/>
                </a:solidFill>
              </a:rPr>
              <a:t> </a:t>
            </a:r>
            <a:r>
              <a:rPr lang="en-US" sz="4800" i="1" dirty="0" err="1">
                <a:solidFill>
                  <a:srgbClr val="002060"/>
                </a:solidFill>
              </a:rPr>
              <a:t>językowa</a:t>
            </a:r>
            <a:endParaRPr lang="en-US" sz="4800" i="1" dirty="0">
              <a:solidFill>
                <a:srgbClr val="00206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7" descr="Obraz zawierający tekst, podłoże, wewnątrz, stół&#10;&#10;Opis wygenerowany automatycznie">
            <a:extLst>
              <a:ext uri="{FF2B5EF4-FFF2-40B4-BE49-F238E27FC236}">
                <a16:creationId xmlns:a16="http://schemas.microsoft.com/office/drawing/2014/main" id="{E08B3D0E-6471-6054-577E-EFE195B58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867" b="6659"/>
          <a:stretch/>
        </p:blipFill>
        <p:spPr>
          <a:xfrm>
            <a:off x="4864608" y="730120"/>
            <a:ext cx="6846363" cy="524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 descr="Linie przecinające się w punkcie wbicia pinezki">
            <a:extLst>
              <a:ext uri="{FF2B5EF4-FFF2-40B4-BE49-F238E27FC236}">
                <a16:creationId xmlns:a16="http://schemas.microsoft.com/office/drawing/2014/main" id="{7126351D-E190-9994-5303-D0297933B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7" r="-2" b="124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7461D4-9B38-13FB-D040-6603E08B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pracownia geograficzna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9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10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8A0D537E-3BA9-FD19-375E-E321AAA8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5" r="1552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5" name="Obraz 15" descr="Obraz zawierający wewnątrz, podłoże, stół, ściana&#10;&#10;Opis wygenerowany automatycznie">
            <a:extLst>
              <a:ext uri="{FF2B5EF4-FFF2-40B4-BE49-F238E27FC236}">
                <a16:creationId xmlns:a16="http://schemas.microsoft.com/office/drawing/2014/main" id="{9DC0118A-3CC8-5ADF-8281-1EDF0AEC8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06" r="2" b="1246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" name="Obraz 17" descr="Obraz zawierający wewnątrz, ściana, podłoże, sufit&#10;&#10;Opis wygenerowany automatycznie">
            <a:extLst>
              <a:ext uri="{FF2B5EF4-FFF2-40B4-BE49-F238E27FC236}">
                <a16:creationId xmlns:a16="http://schemas.microsoft.com/office/drawing/2014/main" id="{C9FB8F49-7E72-E4E7-BCE3-B6D43FD87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82" r="-2" b="132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3" name="Freeform: Shape 9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" name="Freeform: Shape 9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6D3B5A-A358-16C1-8559-7A9F5632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 err="1">
                <a:solidFill>
                  <a:srgbClr val="002060"/>
                </a:solidFill>
              </a:rPr>
              <a:t>Królestwo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geografa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5" name="Rectangle 9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9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ontent Placeholder 75">
            <a:extLst>
              <a:ext uri="{FF2B5EF4-FFF2-40B4-BE49-F238E27FC236}">
                <a16:creationId xmlns:a16="http://schemas.microsoft.com/office/drawing/2014/main" id="{EF8151AB-6C7A-55CA-2441-72856D1E9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238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CCA6476-B807-C49C-A15F-F851CAB95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30" b="20570"/>
          <a:stretch/>
        </p:blipFill>
        <p:spPr>
          <a:xfrm rot="10800000"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7248D3-F756-80BB-8DC4-4AEE6485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Rok 1962</a:t>
            </a:r>
          </a:p>
        </p:txBody>
      </p:sp>
    </p:spTree>
    <p:extLst>
      <p:ext uri="{BB962C8B-B14F-4D97-AF65-F5344CB8AC3E}">
        <p14:creationId xmlns:p14="http://schemas.microsoft.com/office/powerpoint/2010/main" val="12192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podłoże, sufit, krzesło&#10;&#10;Opis wygenerowany automatycznie">
            <a:extLst>
              <a:ext uri="{FF2B5EF4-FFF2-40B4-BE49-F238E27FC236}">
                <a16:creationId xmlns:a16="http://schemas.microsoft.com/office/drawing/2014/main" id="{E8F6DA22-74FA-8F78-A622-60E6C7E0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r="376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3" name="Obraz 73" descr="Obraz zawierający niebo&#10;&#10;Opis wygenerowany automatycznie">
            <a:extLst>
              <a:ext uri="{FF2B5EF4-FFF2-40B4-BE49-F238E27FC236}">
                <a16:creationId xmlns:a16="http://schemas.microsoft.com/office/drawing/2014/main" id="{2A7C7A71-FC4A-616F-82F5-8F4382A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" r="5025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8" name="Obraz 18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id="{1CFCA3A7-82BA-3CF4-A5C0-F9A8A0189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43" r="-2" b="1786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21" name="Freeform: Shape 12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3" name="Freeform: Shape 12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79F6FB-99CC-AADD-C00A-F3D8E8A4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 err="1">
                <a:solidFill>
                  <a:srgbClr val="002060"/>
                </a:solidFill>
              </a:rPr>
              <a:t>pracownia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polonistyczna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Content Placeholder 90">
            <a:extLst>
              <a:ext uri="{FF2B5EF4-FFF2-40B4-BE49-F238E27FC236}">
                <a16:creationId xmlns:a16="http://schemas.microsoft.com/office/drawing/2014/main" id="{5B1EE274-EABB-938B-F2DA-CBAC99C7E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3627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komputer, biurko, wewnątrz&#10;&#10;Opis wygenerowany automatycznie">
            <a:extLst>
              <a:ext uri="{FF2B5EF4-FFF2-40B4-BE49-F238E27FC236}">
                <a16:creationId xmlns:a16="http://schemas.microsoft.com/office/drawing/2014/main" id="{ABA6798D-1960-5329-6524-EB6E6DCB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8" name="Freeform: Shape 2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ADAC7A-64DC-7A6F-B93B-1BD9EBBC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pl-PL" sz="2800" i="1" dirty="0">
                <a:solidFill>
                  <a:srgbClr val="002060"/>
                </a:solidFill>
              </a:rPr>
              <a:t>pracownia informatyczna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E3E54B-85AA-A588-FEE1-455836D0D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1109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FBA8B5-7FDF-92EC-ED35-D0B38BB5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pracownia informatyczna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stół, ściana, podłoże&#10;&#10;Opis wygenerowany automatycznie">
            <a:extLst>
              <a:ext uri="{FF2B5EF4-FFF2-40B4-BE49-F238E27FC236}">
                <a16:creationId xmlns:a16="http://schemas.microsoft.com/office/drawing/2014/main" id="{004AE946-D3AA-908C-CD81-4965CECC2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283" r="-2" b="-2"/>
          <a:stretch/>
        </p:blipFill>
        <p:spPr>
          <a:xfrm>
            <a:off x="5549787" y="625683"/>
            <a:ext cx="547600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dziki z ustami">
            <a:extLst>
              <a:ext uri="{FF2B5EF4-FFF2-40B4-BE49-F238E27FC236}">
                <a16:creationId xmlns:a16="http://schemas.microsoft.com/office/drawing/2014/main" id="{5943E5A5-92BB-C337-16E3-600C9A49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6" r="-2" b="945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0E8D4F-5AF5-4B33-4585-A65EE2B8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err="1"/>
              <a:t>Czas</a:t>
            </a:r>
            <a:r>
              <a:rPr lang="en-US" sz="6600" i="1"/>
              <a:t> </a:t>
            </a:r>
            <a:r>
              <a:rPr lang="en-US" sz="6600" i="1" err="1"/>
              <a:t>pandemii</a:t>
            </a:r>
            <a:r>
              <a:rPr lang="en-US" sz="6600" i="1"/>
              <a:t> 2020/2021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22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wewnątrz, bałagan&#10;&#10;Opis wygenerowany automatycznie">
            <a:extLst>
              <a:ext uri="{FF2B5EF4-FFF2-40B4-BE49-F238E27FC236}">
                <a16:creationId xmlns:a16="http://schemas.microsoft.com/office/drawing/2014/main" id="{DDC1316B-2245-460D-9BFF-04F937435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7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F5524A-3376-3759-7E8D-21AF46B2F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err="1">
                <a:solidFill>
                  <a:schemeClr val="bg1"/>
                </a:solidFill>
              </a:rPr>
              <a:t>nauka</a:t>
            </a:r>
            <a:r>
              <a:rPr lang="en-US" sz="4800">
                <a:solidFill>
                  <a:schemeClr val="bg1"/>
                </a:solidFill>
              </a:rPr>
              <a:t> </a:t>
            </a:r>
            <a:r>
              <a:rPr lang="en-US" sz="4800" err="1">
                <a:solidFill>
                  <a:schemeClr val="bg1"/>
                </a:solidFill>
              </a:rPr>
              <a:t>zdalna</a:t>
            </a:r>
          </a:p>
        </p:txBody>
      </p:sp>
      <p:sp>
        <p:nvSpPr>
          <p:cNvPr id="48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E20542-762A-8254-6755-183DC2D0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1"/>
              <a:t>Sztuka z </a:t>
            </a:r>
            <a:r>
              <a:rPr lang="en-US" i="1" err="1"/>
              <a:t>pandemią</a:t>
            </a:r>
            <a:r>
              <a:rPr lang="en-US" i="1"/>
              <a:t> w </a:t>
            </a:r>
            <a:r>
              <a:rPr lang="en-US" i="1" err="1"/>
              <a:t>tle</a:t>
            </a:r>
            <a:endParaRPr lang="en-US" i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Obraz 6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56CC491C-B188-4F4F-2ADF-A91B9963D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7034"/>
          <a:stretch/>
        </p:blipFill>
        <p:spPr>
          <a:xfrm>
            <a:off x="320040" y="2139484"/>
            <a:ext cx="3703320" cy="4096512"/>
          </a:xfrm>
          <a:prstGeom prst="rect">
            <a:avLst/>
          </a:prstGeom>
        </p:spPr>
      </p:pic>
      <p:pic>
        <p:nvPicPr>
          <p:cNvPr id="4" name="Obraz 4" descr="Obraz zawierający tekst, osoba, rozmyty, okulary&#10;&#10;Opis wygenerowany automatycznie">
            <a:extLst>
              <a:ext uri="{FF2B5EF4-FFF2-40B4-BE49-F238E27FC236}">
                <a16:creationId xmlns:a16="http://schemas.microsoft.com/office/drawing/2014/main" id="{4C4E06DB-C78D-BF37-8A76-E7DFED6C0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09" r="-3" b="16625"/>
          <a:stretch/>
        </p:blipFill>
        <p:spPr>
          <a:xfrm>
            <a:off x="4244340" y="2139484"/>
            <a:ext cx="3703320" cy="4096512"/>
          </a:xfrm>
          <a:prstGeom prst="rect">
            <a:avLst/>
          </a:prstGeom>
        </p:spPr>
      </p:pic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C5AC8700-07B2-C091-F8E2-943B73648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6" r="-3" b="5688"/>
          <a:stretch/>
        </p:blipFill>
        <p:spPr>
          <a:xfrm>
            <a:off x="8165592" y="2139484"/>
            <a:ext cx="37033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0C77B8-02DF-4BC2-A98E-C135A38D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5390452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i="1" dirty="0" err="1"/>
              <a:t>wybuch</a:t>
            </a:r>
            <a:r>
              <a:rPr lang="en-US" sz="3200" i="1" dirty="0"/>
              <a:t> </a:t>
            </a:r>
            <a:r>
              <a:rPr lang="en-US" sz="3200" i="1" dirty="0" err="1"/>
              <a:t>wojny</a:t>
            </a:r>
            <a:r>
              <a:rPr lang="en-US" sz="3200" i="1" dirty="0"/>
              <a:t> w </a:t>
            </a:r>
            <a:r>
              <a:rPr lang="en-US" sz="3200" i="1" dirty="0" err="1"/>
              <a:t>Ukrainie</a:t>
            </a:r>
            <a:r>
              <a:rPr lang="en-US" sz="3200" i="1" dirty="0"/>
              <a:t> </a:t>
            </a:r>
            <a:br>
              <a:rPr lang="en-US" sz="3200" i="1" dirty="0"/>
            </a:br>
            <a:r>
              <a:rPr lang="en-US" sz="3200" i="1" dirty="0" err="1"/>
              <a:t>luty</a:t>
            </a:r>
            <a:r>
              <a:rPr lang="en-US" sz="3200" i="1" dirty="0"/>
              <a:t> 2022</a:t>
            </a:r>
          </a:p>
        </p:txBody>
      </p:sp>
      <p:pic>
        <p:nvPicPr>
          <p:cNvPr id="6" name="Obraz 6" descr="Obraz zawierający zewnętrzne&#10;&#10;Opis wygenerowany automatycznie">
            <a:extLst>
              <a:ext uri="{FF2B5EF4-FFF2-40B4-BE49-F238E27FC236}">
                <a16:creationId xmlns:a16="http://schemas.microsoft.com/office/drawing/2014/main" id="{8CA7029F-EDDD-193E-E9A5-B60564168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5" r="15464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5" name="Obraz 5" descr="Obraz zawierający tekst, osoba, wewnątrz, grupa&#10;&#10;Opis wygenerowany automatycznie">
            <a:extLst>
              <a:ext uri="{FF2B5EF4-FFF2-40B4-BE49-F238E27FC236}">
                <a16:creationId xmlns:a16="http://schemas.microsoft.com/office/drawing/2014/main" id="{D9836D1E-F91A-1DE0-B8A4-C49088504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1" r="18257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4" name="Obraz 4" descr="Obraz zawierający wewnątrz, żółty&#10;&#10;Opis wygenerowany automatycznie">
            <a:extLst>
              <a:ext uri="{FF2B5EF4-FFF2-40B4-BE49-F238E27FC236}">
                <a16:creationId xmlns:a16="http://schemas.microsoft.com/office/drawing/2014/main" id="{44758CEB-B01C-52E4-3D84-71E780285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87" r="15929" b="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Content Placeholder 102">
            <a:extLst>
              <a:ext uri="{FF2B5EF4-FFF2-40B4-BE49-F238E27FC236}">
                <a16:creationId xmlns:a16="http://schemas.microsoft.com/office/drawing/2014/main" id="{376A58B3-4798-C7DA-2726-C6D3E11AF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727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kresowa tabela elementów">
            <a:extLst>
              <a:ext uri="{FF2B5EF4-FFF2-40B4-BE49-F238E27FC236}">
                <a16:creationId xmlns:a16="http://schemas.microsoft.com/office/drawing/2014/main" id="{A19D382C-07A8-D1A6-0CC4-24604A4A6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1" r="-2" b="-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93641B-7342-0DA0-2F3D-012D7E37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i="1"/>
              <a:t>J</a:t>
            </a:r>
            <a:r>
              <a:rPr lang="en-US" sz="5600" i="1">
                <a:latin typeface="Georgia Pro"/>
                <a:cs typeface="Calibri"/>
              </a:rPr>
              <a:t>est </a:t>
            </a:r>
            <a:r>
              <a:rPr lang="en-US" sz="5600" i="1" err="1">
                <a:latin typeface="Georgia Pro"/>
                <a:cs typeface="Calibri"/>
              </a:rPr>
              <a:t>rok</a:t>
            </a:r>
            <a:r>
              <a:rPr lang="en-US" sz="5600" i="1">
                <a:latin typeface="Georgia Pro"/>
                <a:cs typeface="Calibri"/>
              </a:rPr>
              <a:t> 2022, </a:t>
            </a:r>
            <a:r>
              <a:rPr lang="en-US" sz="5600" i="1" err="1">
                <a:latin typeface="Georgia Pro"/>
                <a:cs typeface="Calibri"/>
              </a:rPr>
              <a:t>świętujemy</a:t>
            </a:r>
            <a:r>
              <a:rPr lang="en-US" sz="5600" i="1">
                <a:latin typeface="Georgia Pro"/>
                <a:cs typeface="Calibri"/>
              </a:rPr>
              <a:t> </a:t>
            </a:r>
            <a:r>
              <a:rPr lang="en-US" sz="5600" i="1" err="1">
                <a:latin typeface="Georgia Pro"/>
                <a:cs typeface="Calibri"/>
              </a:rPr>
              <a:t>Jubileusz</a:t>
            </a:r>
            <a:r>
              <a:rPr lang="en-US" sz="5600" i="1">
                <a:latin typeface="Georgia Pro"/>
                <a:cs typeface="Calibri"/>
              </a:rPr>
              <a:t> 70- </a:t>
            </a:r>
            <a:r>
              <a:rPr lang="en-US" sz="5600" i="1" err="1">
                <a:latin typeface="Georgia Pro"/>
                <a:cs typeface="Calibri"/>
              </a:rPr>
              <a:t>lecia</a:t>
            </a:r>
            <a:endParaRPr lang="en-US" sz="5600" i="1">
              <a:latin typeface="Georgia Pro"/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98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osoba, osoby, grupa&#10;&#10;Opis wygenerowany automatycznie">
            <a:extLst>
              <a:ext uri="{FF2B5EF4-FFF2-40B4-BE49-F238E27FC236}">
                <a16:creationId xmlns:a16="http://schemas.microsoft.com/office/drawing/2014/main" id="{445527FF-C387-9825-BAA3-1D65D3C5D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Obraz 6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0EBDD56F-8E85-5706-DCAF-345075BBE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az 4" descr="Obraz zawierający tekst, osoba, wewnątrz, osoby&#10;&#10;Opis wygenerowany automatycznie">
            <a:extLst>
              <a:ext uri="{FF2B5EF4-FFF2-40B4-BE49-F238E27FC236}">
                <a16:creationId xmlns:a16="http://schemas.microsoft.com/office/drawing/2014/main" id="{97CE2633-5E42-652D-B202-A1F71339E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4" name="Freeform: Shape 4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5" name="Freeform: Shape 4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FDD52D-0908-C59F-F189-7C220EE7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l-PL" sz="2800" b="1"/>
              <a:t>Klasa 1a</a:t>
            </a:r>
          </a:p>
        </p:txBody>
      </p:sp>
      <p:sp>
        <p:nvSpPr>
          <p:cNvPr id="56" name="Rectangle 4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FCD1BD1-487A-352E-E2B6-9CCB90963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002060"/>
                </a:solidFill>
              </a:rPr>
              <a:t>Z </a:t>
            </a:r>
            <a:r>
              <a:rPr lang="en-US" sz="2000" i="1" dirty="0" err="1">
                <a:solidFill>
                  <a:srgbClr val="002060"/>
                </a:solidFill>
              </a:rPr>
              <a:t>wizytą</a:t>
            </a:r>
            <a:r>
              <a:rPr lang="en-US" sz="2000" i="1" dirty="0">
                <a:solidFill>
                  <a:srgbClr val="002060"/>
                </a:solidFill>
              </a:rPr>
              <a:t> w </a:t>
            </a:r>
            <a:r>
              <a:rPr lang="en-US" sz="2000" i="1" dirty="0" err="1">
                <a:solidFill>
                  <a:srgbClr val="002060"/>
                </a:solidFill>
              </a:rPr>
              <a:t>Bibliotece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Narodowej</a:t>
            </a:r>
            <a:endParaRPr lang="pl-PL" sz="2000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zewnętrzne, osoba, taniec, osoby&#10;&#10;Opis wygenerowany automatycznie">
            <a:extLst>
              <a:ext uri="{FF2B5EF4-FFF2-40B4-BE49-F238E27FC236}">
                <a16:creationId xmlns:a16="http://schemas.microsoft.com/office/drawing/2014/main" id="{D8DAE46F-B1FE-1057-CD48-D54E49773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3" r="24137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az 4" descr="Obraz zawierający osoba, zewnętrzne, drzewo, podłoże&#10;&#10;Opis wygenerowany automatycznie">
            <a:extLst>
              <a:ext uri="{FF2B5EF4-FFF2-40B4-BE49-F238E27FC236}">
                <a16:creationId xmlns:a16="http://schemas.microsoft.com/office/drawing/2014/main" id="{70E8AED7-8FBB-BC33-6963-59CB840DD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drzewo, osoba, zewnętrzne, dzień&#10;&#10;Opis wygenerowany automatycznie">
            <a:extLst>
              <a:ext uri="{FF2B5EF4-FFF2-40B4-BE49-F238E27FC236}">
                <a16:creationId xmlns:a16="http://schemas.microsoft.com/office/drawing/2014/main" id="{4BCD615C-D26D-2341-63E8-25AB5C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19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96A894-0066-910C-259A-5994F472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err="1"/>
              <a:t>Święto</a:t>
            </a:r>
            <a:r>
              <a:rPr lang="en-US" sz="2800"/>
              <a:t> </a:t>
            </a:r>
            <a:r>
              <a:rPr lang="en-US" sz="2800" err="1"/>
              <a:t>Niepodległości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BA4ACB77-978B-0156-08D1-0C16857E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478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05229E-F806-D69E-7F69-9DF483FF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i="1" dirty="0" err="1">
                <a:solidFill>
                  <a:srgbClr val="002060"/>
                </a:solidFill>
              </a:rPr>
              <a:t>Nadanie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szkole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imienia</a:t>
            </a:r>
            <a:r>
              <a:rPr lang="en-US" b="1" i="1" dirty="0">
                <a:solidFill>
                  <a:srgbClr val="002060"/>
                </a:solidFill>
              </a:rPr>
              <a:t> Edwarda </a:t>
            </a:r>
            <a:r>
              <a:rPr lang="en-US" b="1" i="1" dirty="0" err="1">
                <a:solidFill>
                  <a:srgbClr val="002060"/>
                </a:solidFill>
              </a:rPr>
              <a:t>Szymańskiego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Obraz 8" descr="Obraz zawierający tekst, osoba&#10;&#10;Opis wygenerowany automatycznie">
            <a:extLst>
              <a:ext uri="{FF2B5EF4-FFF2-40B4-BE49-F238E27FC236}">
                <a16:creationId xmlns:a16="http://schemas.microsoft.com/office/drawing/2014/main" id="{1CEA3F02-F5C5-D355-0FCA-85D53945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7" r="31074"/>
          <a:stretch/>
        </p:blipFill>
        <p:spPr>
          <a:xfrm rot="-5400000">
            <a:off x="1043940" y="2336080"/>
            <a:ext cx="2255519" cy="3703320"/>
          </a:xfrm>
          <a:prstGeom prst="rect">
            <a:avLst/>
          </a:prstGeom>
        </p:spPr>
      </p:pic>
      <p:pic>
        <p:nvPicPr>
          <p:cNvPr id="9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CDCCD1BA-F5B3-BEAA-B8A5-822974FCA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-5400000">
            <a:off x="4047744" y="2651548"/>
            <a:ext cx="4096512" cy="3072384"/>
          </a:xfrm>
          <a:prstGeom prst="rect">
            <a:avLst/>
          </a:prstGeom>
        </p:spPr>
      </p:pic>
      <p:pic>
        <p:nvPicPr>
          <p:cNvPr id="7" name="Obraz 7" descr="Obraz zawierający tekst, ściana, wewnątrz, biały&#10;&#10;Opis wygenerowany automatycznie">
            <a:extLst>
              <a:ext uri="{FF2B5EF4-FFF2-40B4-BE49-F238E27FC236}">
                <a16:creationId xmlns:a16="http://schemas.microsoft.com/office/drawing/2014/main" id="{7BD97A02-C37B-D6BF-512F-BDBF281E3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" r="32090"/>
          <a:stretch/>
        </p:blipFill>
        <p:spPr>
          <a:xfrm rot="10800000">
            <a:off x="8344510" y="2139484"/>
            <a:ext cx="334548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wewnątrz, grupa, stojące&#10;&#10;Opis wygenerowany automatycznie">
            <a:extLst>
              <a:ext uri="{FF2B5EF4-FFF2-40B4-BE49-F238E27FC236}">
                <a16:creationId xmlns:a16="http://schemas.microsoft.com/office/drawing/2014/main" id="{9DA35A76-C0F1-3569-B261-709993B4A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9" r="-3" b="1528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Obraz 5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id="{87ED6A57-6348-8032-6B98-AF77D11BF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45" r="-3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az 4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id="{1C17A3DF-9E65-398B-40BA-DCD9321CA1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39" r="-1" b="670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35448E-BA2F-8499-B0B4-03448AD6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i="1" dirty="0" err="1">
                <a:solidFill>
                  <a:srgbClr val="002060"/>
                </a:solidFill>
              </a:rPr>
              <a:t>chodzimy</a:t>
            </a:r>
            <a:r>
              <a:rPr lang="en-US" sz="3400" i="1" dirty="0">
                <a:solidFill>
                  <a:srgbClr val="002060"/>
                </a:solidFill>
              </a:rPr>
              <a:t> </a:t>
            </a:r>
            <a:r>
              <a:rPr lang="en-US" sz="3400" i="1" dirty="0" err="1">
                <a:solidFill>
                  <a:srgbClr val="002060"/>
                </a:solidFill>
              </a:rPr>
              <a:t>na</a:t>
            </a:r>
            <a:r>
              <a:rPr lang="en-US" sz="3400" i="1" dirty="0">
                <a:solidFill>
                  <a:srgbClr val="002060"/>
                </a:solidFill>
              </a:rPr>
              <a:t> </a:t>
            </a:r>
            <a:r>
              <a:rPr lang="en-US" sz="3400" i="1" dirty="0" err="1">
                <a:solidFill>
                  <a:srgbClr val="002060"/>
                </a:solidFill>
              </a:rPr>
              <a:t>wycieczki</a:t>
            </a:r>
            <a:endParaRPr lang="en-US" sz="3400" i="1" dirty="0">
              <a:solidFill>
                <a:srgbClr val="00206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913BBF-2EA6-1FC8-AB34-9D568E6EC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678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omarańczowy, lampa, pomarańcze&#10;&#10;Opis wygenerowany automatycznie">
            <a:extLst>
              <a:ext uri="{FF2B5EF4-FFF2-40B4-BE49-F238E27FC236}">
                <a16:creationId xmlns:a16="http://schemas.microsoft.com/office/drawing/2014/main" id="{9B13806E-122A-3739-DD9D-EA4491BB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5DED36A2-D0D7-EFE9-7B5A-328E806D8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68" r="-1" b="2446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az 6" descr="Obraz zawierający pomarańczowy, porządek, kilka&#10;&#10;Opis wygenerowany automatycznie">
            <a:extLst>
              <a:ext uri="{FF2B5EF4-FFF2-40B4-BE49-F238E27FC236}">
                <a16:creationId xmlns:a16="http://schemas.microsoft.com/office/drawing/2014/main" id="{C6CD3B4D-2D8D-98B0-06AB-E8C8B69B4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18" r="-2" b="1778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92621B-4E45-A3AC-801F-A8F9CC98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4" y="685800"/>
            <a:ext cx="3343827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 err="1">
                <a:solidFill>
                  <a:srgbClr val="002060"/>
                </a:solidFill>
              </a:rPr>
              <a:t>organizujemy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konkursy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5956FA3-876A-B1FC-9CE8-208AA50D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5140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tekst, osoba, podłoże, pozujący&#10;&#10;Opis wygenerowany automatycznie">
            <a:extLst>
              <a:ext uri="{FF2B5EF4-FFF2-40B4-BE49-F238E27FC236}">
                <a16:creationId xmlns:a16="http://schemas.microsoft.com/office/drawing/2014/main" id="{62422CB7-BAF8-5AD8-1A34-799B041FD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" r="242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Obraz 5" descr="Obraz zawierający tekst, osoba, wewnątrz, pozujący&#10;&#10;Opis wygenerowany automatycznie">
            <a:extLst>
              <a:ext uri="{FF2B5EF4-FFF2-40B4-BE49-F238E27FC236}">
                <a16:creationId xmlns:a16="http://schemas.microsoft.com/office/drawing/2014/main" id="{8E38A404-7E5B-23CF-1F5D-991E1B835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az 4" descr="Obraz zawierający scena, wewnątrz, podłoże, osoba&#10;&#10;Opis wygenerowany automatycznie">
            <a:extLst>
              <a:ext uri="{FF2B5EF4-FFF2-40B4-BE49-F238E27FC236}">
                <a16:creationId xmlns:a16="http://schemas.microsoft.com/office/drawing/2014/main" id="{1E379090-A1CC-8E0C-3670-B3FF249C8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28" name="Freeform: Shape 1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9" name="Freeform: Shape 1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F234E7-F298-E648-29CF-50EB467A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 err="1">
                <a:solidFill>
                  <a:srgbClr val="002060"/>
                </a:solidFill>
              </a:rPr>
              <a:t>reprezentujemy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szkołę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br>
              <a:rPr lang="en-US" sz="2800" i="1" dirty="0">
                <a:solidFill>
                  <a:srgbClr val="002060"/>
                </a:solidFill>
              </a:rPr>
            </a:br>
            <a:r>
              <a:rPr lang="en-US" sz="2800" i="1" dirty="0">
                <a:solidFill>
                  <a:srgbClr val="002060"/>
                </a:solidFill>
              </a:rPr>
              <a:t>w </a:t>
            </a:r>
            <a:r>
              <a:rPr lang="en-US" sz="2800" i="1" dirty="0" err="1">
                <a:solidFill>
                  <a:srgbClr val="002060"/>
                </a:solidFill>
              </a:rPr>
              <a:t>konkursach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Content Placeholder 107">
            <a:extLst>
              <a:ext uri="{FF2B5EF4-FFF2-40B4-BE49-F238E27FC236}">
                <a16:creationId xmlns:a16="http://schemas.microsoft.com/office/drawing/2014/main" id="{687BAE1B-2AE5-D0A1-CA66-C55CAF7E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194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odłoże, osoba, sport, grupa&#10;&#10;Opis wygenerowany automatycznie">
            <a:extLst>
              <a:ext uri="{FF2B5EF4-FFF2-40B4-BE49-F238E27FC236}">
                <a16:creationId xmlns:a16="http://schemas.microsoft.com/office/drawing/2014/main" id="{F93A06B0-5F88-3ED4-67C7-C1B3B89EC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2880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Obraz 8" descr="Obraz zawierający osoba, osoby, tłum&#10;&#10;Opis wygenerowany automatycznie">
            <a:extLst>
              <a:ext uri="{FF2B5EF4-FFF2-40B4-BE49-F238E27FC236}">
                <a16:creationId xmlns:a16="http://schemas.microsoft.com/office/drawing/2014/main" id="{DDA14359-FC95-7FB3-FFA7-4911A9269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osoba, pozujący, podłoże, stojące&#10;&#10;Opis wygenerowany automatycznie">
            <a:extLst>
              <a:ext uri="{FF2B5EF4-FFF2-40B4-BE49-F238E27FC236}">
                <a16:creationId xmlns:a16="http://schemas.microsoft.com/office/drawing/2014/main" id="{CA231F40-53BE-2D1E-F5CD-3A0F8E632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5" name="Freeform: Shape 3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3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67105B-58D7-1A3A-1D8F-050E78E3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l-PL" sz="2800" i="1" dirty="0">
                <a:solidFill>
                  <a:srgbClr val="002060"/>
                </a:solidFill>
              </a:rPr>
              <a:t>rozwijamy się sportowo</a:t>
            </a: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ontent Placeholder 31">
            <a:extLst>
              <a:ext uri="{FF2B5EF4-FFF2-40B4-BE49-F238E27FC236}">
                <a16:creationId xmlns:a16="http://schemas.microsoft.com/office/drawing/2014/main" id="{F1EAD615-6778-7C36-0929-2DF09ECF0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231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zawody lekkoatletyczne, sport, grupa&#10;&#10;Opis wygenerowany automatycznie">
            <a:extLst>
              <a:ext uri="{FF2B5EF4-FFF2-40B4-BE49-F238E27FC236}">
                <a16:creationId xmlns:a16="http://schemas.microsoft.com/office/drawing/2014/main" id="{BBBEECF1-A8C1-9C2C-039D-9239621F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5" r="23222" b="-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az 4" descr="Obraz zawierający osoba, wewnątrz, zawody lekkoatletyczne, sport&#10;&#10;Opis wygenerowany automatycznie">
            <a:extLst>
              <a:ext uri="{FF2B5EF4-FFF2-40B4-BE49-F238E27FC236}">
                <a16:creationId xmlns:a16="http://schemas.microsoft.com/office/drawing/2014/main" id="{6B07FBB2-96D8-D2B1-C389-642B618AA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podłoże, osoba, zawody lekkoatletyczne, wewnątrz&#10;&#10;Opis wygenerowany automatycznie">
            <a:extLst>
              <a:ext uri="{FF2B5EF4-FFF2-40B4-BE49-F238E27FC236}">
                <a16:creationId xmlns:a16="http://schemas.microsoft.com/office/drawing/2014/main" id="{28BA1D28-FA41-5E51-C6FC-DDB1F063A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11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850F7D-F760-DC2E-44E2-D94C1B5C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i="1" dirty="0" err="1"/>
              <a:t>l</a:t>
            </a:r>
            <a:r>
              <a:rPr lang="en-US" sz="2800" i="1" dirty="0" err="1">
                <a:solidFill>
                  <a:srgbClr val="002060"/>
                </a:solidFill>
              </a:rPr>
              <a:t>ekcje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prowadzą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br>
              <a:rPr lang="en-US" sz="2800" i="1" dirty="0"/>
            </a:br>
            <a:r>
              <a:rPr lang="en-US" sz="2800" i="1" dirty="0" err="1">
                <a:solidFill>
                  <a:srgbClr val="002060"/>
                </a:solidFill>
              </a:rPr>
              <a:t>znani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sportowcy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39FF024-F87C-FDF1-5407-6FF9C381A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2462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podłoże, sufit, grupa&#10;&#10;Opis wygenerowany automatycznie">
            <a:extLst>
              <a:ext uri="{FF2B5EF4-FFF2-40B4-BE49-F238E27FC236}">
                <a16:creationId xmlns:a16="http://schemas.microsoft.com/office/drawing/2014/main" id="{8234FD5A-4279-C4C7-5959-98DC6AF8B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Obraz 6" descr="Obraz zawierający osoba, zewnętrzne, grupa, osoby&#10;&#10;Opis wygenerowany automatycznie">
            <a:extLst>
              <a:ext uri="{FF2B5EF4-FFF2-40B4-BE49-F238E27FC236}">
                <a16:creationId xmlns:a16="http://schemas.microsoft.com/office/drawing/2014/main" id="{66384059-0B25-A71A-6945-2F6615BB8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3" r="-2" b="227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osoba, wewnątrz, podłoże, sufit&#10;&#10;Opis wygenerowany automatycznie">
            <a:extLst>
              <a:ext uri="{FF2B5EF4-FFF2-40B4-BE49-F238E27FC236}">
                <a16:creationId xmlns:a16="http://schemas.microsoft.com/office/drawing/2014/main" id="{4C74CB0D-694C-E727-E494-FCA08E2C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7" r="-3" b="215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4" name="Freeform: Shape 3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Freeform: Shape 3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E366D3-B612-117F-4CBB-7CFDE848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4" y="685800"/>
            <a:ext cx="3118447" cy="1325563"/>
          </a:xfrm>
        </p:spPr>
        <p:txBody>
          <a:bodyPr>
            <a:normAutofit/>
          </a:bodyPr>
          <a:lstStyle/>
          <a:p>
            <a:r>
              <a:rPr lang="pl-PL" sz="2800" i="1" dirty="0">
                <a:solidFill>
                  <a:srgbClr val="002060"/>
                </a:solidFill>
              </a:rPr>
              <a:t>wchodzimy </a:t>
            </a:r>
            <a:br>
              <a:rPr lang="pl-PL" sz="2800" i="1" dirty="0">
                <a:solidFill>
                  <a:srgbClr val="002060"/>
                </a:solidFill>
              </a:rPr>
            </a:br>
            <a:r>
              <a:rPr lang="pl-PL" sz="2800" i="1" dirty="0">
                <a:solidFill>
                  <a:srgbClr val="002060"/>
                </a:solidFill>
              </a:rPr>
              <a:t>w dorosłość</a:t>
            </a:r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ontent Placeholder 30">
            <a:extLst>
              <a:ext uri="{FF2B5EF4-FFF2-40B4-BE49-F238E27FC236}">
                <a16:creationId xmlns:a16="http://schemas.microsoft.com/office/drawing/2014/main" id="{AB0E7508-FA50-9F8C-8601-75DAC122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654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zewnętrzne, niebo&#10;&#10;Opis wygenerowany automatycznie">
            <a:extLst>
              <a:ext uri="{FF2B5EF4-FFF2-40B4-BE49-F238E27FC236}">
                <a16:creationId xmlns:a16="http://schemas.microsoft.com/office/drawing/2014/main" id="{22321510-A1B3-3785-C838-A93115F12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az 4" descr="Obraz zawierający drzewo, zewnętrzne, osoba, sport&#10;&#10;Opis wygenerowany automatycznie">
            <a:extLst>
              <a:ext uri="{FF2B5EF4-FFF2-40B4-BE49-F238E27FC236}">
                <a16:creationId xmlns:a16="http://schemas.microsoft.com/office/drawing/2014/main" id="{B1DA4639-7FBA-922D-E96F-C5DE17B5B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43" r="2" b="2232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drzewo, zewnętrzne, zawody lekkoatletyczne, sport&#10;&#10;Opis wygenerowany automatycznie">
            <a:extLst>
              <a:ext uri="{FF2B5EF4-FFF2-40B4-BE49-F238E27FC236}">
                <a16:creationId xmlns:a16="http://schemas.microsoft.com/office/drawing/2014/main" id="{87D1964F-0413-7693-AB57-6DD89188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45" r="-2" b="2945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6FC432-4222-286C-AE41-9FCCD43A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i="1" dirty="0" err="1">
                <a:solidFill>
                  <a:srgbClr val="002060"/>
                </a:solidFill>
              </a:rPr>
              <a:t>razem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br>
              <a:rPr lang="en-US" sz="3200" i="1" dirty="0"/>
            </a:br>
            <a:r>
              <a:rPr lang="en-US" sz="3200" i="1" dirty="0" err="1">
                <a:solidFill>
                  <a:srgbClr val="002060"/>
                </a:solidFill>
              </a:rPr>
              <a:t>się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bawimy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3577C579-571B-D258-C634-DDE27104B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0372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38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40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0952A8-3541-0917-C0B6-6E77A174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1" dirty="0" err="1">
                <a:solidFill>
                  <a:srgbClr val="002060"/>
                </a:solidFill>
              </a:rPr>
              <a:t>potrafimy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być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oryginalni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55" name="Rectangle: Rounded Corners 42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Obraz 11" descr="Obraz zawierający osoba, podłoże, pozujący, osoby&#10;&#10;Opis wygenerowany automatycznie">
            <a:extLst>
              <a:ext uri="{FF2B5EF4-FFF2-40B4-BE49-F238E27FC236}">
                <a16:creationId xmlns:a16="http://schemas.microsoft.com/office/drawing/2014/main" id="{485EA313-E3E7-782A-033C-60B78237E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508" y="2139484"/>
            <a:ext cx="3072384" cy="4096512"/>
          </a:xfrm>
          <a:prstGeom prst="rect">
            <a:avLst/>
          </a:prstGeom>
        </p:spPr>
      </p:pic>
      <p:pic>
        <p:nvPicPr>
          <p:cNvPr id="9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559E1EEA-CAFA-54A2-9DB0-6F0A148C1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35"/>
          <a:stretch/>
        </p:blipFill>
        <p:spPr>
          <a:xfrm>
            <a:off x="4654054" y="2139484"/>
            <a:ext cx="2883892" cy="4096512"/>
          </a:xfrm>
          <a:prstGeom prst="rect">
            <a:avLst/>
          </a:prstGeom>
        </p:spPr>
      </p:pic>
      <p:pic>
        <p:nvPicPr>
          <p:cNvPr id="4" name="Obraz 4" descr="Obraz zawierający tekst, osoba, stojące, osoby&#10;&#10;Opis wygenerowany automatycznie">
            <a:extLst>
              <a:ext uri="{FF2B5EF4-FFF2-40B4-BE49-F238E27FC236}">
                <a16:creationId xmlns:a16="http://schemas.microsoft.com/office/drawing/2014/main" id="{F9419B2E-C172-41DB-A212-2A7A19452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00" r="22788"/>
          <a:stretch/>
        </p:blipFill>
        <p:spPr>
          <a:xfrm>
            <a:off x="8533986" y="2139484"/>
            <a:ext cx="2966531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wewnątrz, dziecko, podłoże&#10;&#10;Opis wygenerowany automatycznie">
            <a:extLst>
              <a:ext uri="{FF2B5EF4-FFF2-40B4-BE49-F238E27FC236}">
                <a16:creationId xmlns:a16="http://schemas.microsoft.com/office/drawing/2014/main" id="{88DCB702-B55A-19D4-29A5-09BCF372A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6" r="2415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Obraz 4" descr="Obraz zawierający osoba, dziecko, wewnątrz, młode&#10;&#10;Opis wygenerowany automatycznie">
            <a:extLst>
              <a:ext uri="{FF2B5EF4-FFF2-40B4-BE49-F238E27FC236}">
                <a16:creationId xmlns:a16="http://schemas.microsoft.com/office/drawing/2014/main" id="{514C05DE-FB81-EDC2-2CA8-ADEE6848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59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az 5" descr="Obraz zawierający osoba, wewnątrz, dziecko, grupa&#10;&#10;Opis wygenerowany automatycznie">
            <a:extLst>
              <a:ext uri="{FF2B5EF4-FFF2-40B4-BE49-F238E27FC236}">
                <a16:creationId xmlns:a16="http://schemas.microsoft.com/office/drawing/2014/main" id="{65C21964-F4B6-F71F-9DEB-5337010EF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6" r="6493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6B7C88-E5CD-E52B-9574-A246A7E1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l-PL" sz="2400" i="1" dirty="0">
                <a:solidFill>
                  <a:srgbClr val="002060"/>
                </a:solidFill>
              </a:rPr>
              <a:t>w grupie </a:t>
            </a:r>
            <a:r>
              <a:rPr lang="pl-PL" sz="2400" i="1" dirty="0" err="1">
                <a:solidFill>
                  <a:srgbClr val="002060"/>
                </a:solidFill>
              </a:rPr>
              <a:t>Świetliczaków</a:t>
            </a:r>
            <a:r>
              <a:rPr lang="pl-PL" sz="2400" i="1" dirty="0">
                <a:solidFill>
                  <a:srgbClr val="002060"/>
                </a:solidFill>
              </a:rPr>
              <a:t> zawsze jest wesoło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EDC546C-0725-1A44-0D69-38C18E7A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370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grupa, sport, pozujący&#10;&#10;Opis wygenerowany automatycznie">
            <a:extLst>
              <a:ext uri="{FF2B5EF4-FFF2-40B4-BE49-F238E27FC236}">
                <a16:creationId xmlns:a16="http://schemas.microsoft.com/office/drawing/2014/main" id="{9099DD47-6359-DB4A-D46E-7BBA76061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" r="13652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Obraz 4" descr="Obraz zawierający osoba, pozujący&#10;&#10;Opis wygenerowany automatycznie">
            <a:extLst>
              <a:ext uri="{FF2B5EF4-FFF2-40B4-BE49-F238E27FC236}">
                <a16:creationId xmlns:a16="http://schemas.microsoft.com/office/drawing/2014/main" id="{91D0E723-0CFA-BDC5-4700-B6E9D7C27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" r="8238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az 6" descr="Obraz zawierający osoba, pozujący, wewnątrz, grupa&#10;&#10;Opis wygenerowany automatycznie">
            <a:extLst>
              <a:ext uri="{FF2B5EF4-FFF2-40B4-BE49-F238E27FC236}">
                <a16:creationId xmlns:a16="http://schemas.microsoft.com/office/drawing/2014/main" id="{5B81D9C4-142C-3936-D9C5-96A1BF2B4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08" r="-1" b="14618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8" name="Freeform: Shape 2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BC332D-5FAA-EFA8-8CAA-3CAA0656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pl-PL" sz="3400" i="1" dirty="0">
                <a:solidFill>
                  <a:srgbClr val="002060"/>
                </a:solidFill>
              </a:rPr>
              <a:t>Ślubujemy...</a:t>
            </a:r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6">
            <a:extLst>
              <a:ext uri="{FF2B5EF4-FFF2-40B4-BE49-F238E27FC236}">
                <a16:creationId xmlns:a16="http://schemas.microsoft.com/office/drawing/2014/main" id="{A31594AC-3681-F364-9FD4-C8692F25D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5853" y="3641501"/>
            <a:ext cx="2539843" cy="2539843"/>
          </a:xfrm>
        </p:spPr>
      </p:pic>
    </p:spTree>
    <p:extLst>
      <p:ext uri="{BB962C8B-B14F-4D97-AF65-F5344CB8AC3E}">
        <p14:creationId xmlns:p14="http://schemas.microsoft.com/office/powerpoint/2010/main" val="1626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F35E75-BA22-9540-9573-3D3A5B0B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i="1"/>
              <a:t>Rodzina Edwarda Szymańskiego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tekst, osoba&#10;&#10;Opis wygenerowany automatycznie">
            <a:extLst>
              <a:ext uri="{FF2B5EF4-FFF2-40B4-BE49-F238E27FC236}">
                <a16:creationId xmlns:a16="http://schemas.microsoft.com/office/drawing/2014/main" id="{684697E9-D186-4310-5C64-5688CF8A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8" r="-2" b="-2"/>
          <a:stretch/>
        </p:blipFill>
        <p:spPr>
          <a:xfrm>
            <a:off x="5414356" y="896958"/>
            <a:ext cx="6408836" cy="49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2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5" descr="Obraz zawierający osoba, wewnątrz, grupa, sufit&#10;&#10;Opis wygenerowany automatycznie">
            <a:extLst>
              <a:ext uri="{FF2B5EF4-FFF2-40B4-BE49-F238E27FC236}">
                <a16:creationId xmlns:a16="http://schemas.microsoft.com/office/drawing/2014/main" id="{FC16E204-2971-33D2-2874-E1A7E3660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12" b="13711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18" name="Rectangle: Rounded Corners 2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BE407D-7CE6-BA06-38E9-4610E119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>
            <a:normAutofit/>
          </a:bodyPr>
          <a:lstStyle/>
          <a:p>
            <a:r>
              <a:rPr lang="pl-PL" sz="2800" i="1" dirty="0">
                <a:solidFill>
                  <a:schemeClr val="bg1"/>
                </a:solidFill>
              </a:rPr>
              <a:t>UDANEGO JUBILEUSZU!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4A512E-0C4A-075D-8792-35295186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4956314"/>
            <a:ext cx="11058144" cy="15747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3200" b="1" i="1" dirty="0">
                <a:solidFill>
                  <a:srgbClr val="002060"/>
                </a:solidFill>
                <a:latin typeface="Comic Sans MS"/>
                <a:ea typeface="+mn-lt"/>
                <a:cs typeface="+mn-lt"/>
              </a:rPr>
              <a:t>Najpiękniejsze wspomnienia, to te które mamy jeszcze przed sobą, a przeszłość zachowana w pamięci staje się częścią teraźniejszości.</a:t>
            </a:r>
            <a:r>
              <a:rPr lang="pl-PL" sz="3200" b="1" dirty="0">
                <a:solidFill>
                  <a:srgbClr val="002060"/>
                </a:solidFill>
                <a:latin typeface="Comic Sans MS"/>
                <a:ea typeface="+mn-lt"/>
                <a:cs typeface="+mn-lt"/>
              </a:rPr>
              <a:t> </a:t>
            </a:r>
            <a:endParaRPr lang="pl-PL" sz="3200" b="1">
              <a:solidFill>
                <a:srgbClr val="002060"/>
              </a:solidFill>
              <a:latin typeface="Comic Sans MS"/>
              <a:ea typeface="Calibri"/>
              <a:cs typeface="Calibri"/>
            </a:endParaRPr>
          </a:p>
          <a:p>
            <a:pPr marL="0" indent="0">
              <a:buNone/>
            </a:pPr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340633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stojące, pozujący, mundur wojskowy&#10;&#10;Opis wygenerowany automatycznie">
            <a:extLst>
              <a:ext uri="{FF2B5EF4-FFF2-40B4-BE49-F238E27FC236}">
                <a16:creationId xmlns:a16="http://schemas.microsoft.com/office/drawing/2014/main" id="{55A91AD0-7F7F-6664-714C-035325312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59" r="-2" b="16375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CA5CC9-5118-5200-6BF7-B4A161DB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/>
              <a:t>Warta honorowa przy portrecie Patrona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tekst, drzewo, zewnętrzne, biały&#10;&#10;Opis wygenerowany automatycznie">
            <a:extLst>
              <a:ext uri="{FF2B5EF4-FFF2-40B4-BE49-F238E27FC236}">
                <a16:creationId xmlns:a16="http://schemas.microsoft.com/office/drawing/2014/main" id="{B134DF88-5B4C-BA31-E693-2BA5A8E7F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41" b="104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0FF94B-89A0-7672-989F-4ACE2CA4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>
                <a:solidFill>
                  <a:schemeClr val="bg1"/>
                </a:solidFill>
              </a:rPr>
              <a:t>Rok 1964 </a:t>
            </a:r>
            <a:br>
              <a:rPr lang="en-US" sz="4800" i="1"/>
            </a:br>
            <a:r>
              <a:rPr lang="en-US" sz="4800" i="1">
                <a:solidFill>
                  <a:schemeClr val="bg1"/>
                </a:solidFill>
              </a:rPr>
              <a:t>w </a:t>
            </a:r>
            <a:r>
              <a:rPr lang="en-US" sz="4800" i="1" err="1">
                <a:solidFill>
                  <a:schemeClr val="bg1"/>
                </a:solidFill>
              </a:rPr>
              <a:t>nowym</a:t>
            </a:r>
            <a:r>
              <a:rPr lang="en-US" sz="4800" i="1">
                <a:solidFill>
                  <a:schemeClr val="bg1"/>
                </a:solidFill>
              </a:rPr>
              <a:t> </a:t>
            </a:r>
            <a:r>
              <a:rPr lang="en-US" sz="4800" i="1" err="1">
                <a:solidFill>
                  <a:schemeClr val="bg1"/>
                </a:solidFill>
              </a:rPr>
              <a:t>budynku</a:t>
            </a:r>
            <a:endParaRPr lang="en-US" sz="4800" i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1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1B2B88-03E5-4929-CDB2-7991A5CC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endParaRPr lang="pl-PL" sz="280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02180" y="145721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A540AE00-203C-C5BF-970A-504D22CA8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94"/>
          <a:stretch/>
        </p:blipFill>
        <p:spPr>
          <a:xfrm rot="10800000"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Obraz 4" descr="Obraz zawierający tekst, stare&#10;&#10;Opis wygenerowany automatycznie">
            <a:extLst>
              <a:ext uri="{FF2B5EF4-FFF2-40B4-BE49-F238E27FC236}">
                <a16:creationId xmlns:a16="http://schemas.microsoft.com/office/drawing/2014/main" id="{36FC180A-DABB-ADE6-6352-53662EE2A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3" r="25507"/>
          <a:stretch/>
        </p:blipFill>
        <p:spPr>
          <a:xfrm rot="10800000">
            <a:off x="6591299" y="1"/>
            <a:ext cx="5600701" cy="6857999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333ACBD4-031D-DE75-6604-782E3A984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0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D3522"/>
      </a:dk2>
      <a:lt2>
        <a:srgbClr val="E8E2E8"/>
      </a:lt2>
      <a:accent1>
        <a:srgbClr val="3BB733"/>
      </a:accent1>
      <a:accent2>
        <a:srgbClr val="69B225"/>
      </a:accent2>
      <a:accent3>
        <a:srgbClr val="9CA92F"/>
      </a:accent3>
      <a:accent4>
        <a:srgbClr val="C39329"/>
      </a:accent4>
      <a:accent5>
        <a:srgbClr val="D5653B"/>
      </a:accent5>
      <a:accent6>
        <a:srgbClr val="C32940"/>
      </a:accent6>
      <a:hlink>
        <a:srgbClr val="B6723C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Application>Microsoft Office PowerPoint</Application>
  <PresentationFormat>Panoramiczny</PresentationFormat>
  <Slides>60</Slides>
  <Notes>1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AccentBoxVTI</vt:lpstr>
      <vt:lpstr>Podróż sentymentalna...</vt:lpstr>
      <vt:lpstr> Pierwsza siedziba  Szkoły Podstawowej nr 23   przy ulicy Nowowiejskiej 37 – lata współczesne</vt:lpstr>
      <vt:lpstr>1 września 1952</vt:lpstr>
      <vt:lpstr>Rok 1962</vt:lpstr>
      <vt:lpstr>Nadanie szkole imienia Edwarda Szymańskiego</vt:lpstr>
      <vt:lpstr>Rodzina Edwarda Szymańskiego</vt:lpstr>
      <vt:lpstr>Warta honorowa przy portrecie Patrona</vt:lpstr>
      <vt:lpstr>Rok 1964  w nowym budynku</vt:lpstr>
      <vt:lpstr>Prezentacja programu PowerPoint</vt:lpstr>
      <vt:lpstr>Nowa siedziba szkoły przy ulicy Wawelskiej 48</vt:lpstr>
      <vt:lpstr>Rok 1964</vt:lpstr>
      <vt:lpstr>Kierownik szkoły pani Maria Golis</vt:lpstr>
      <vt:lpstr>Rok 1970 przekazanie sztandaru</vt:lpstr>
      <vt:lpstr>Sztandar szkoły</vt:lpstr>
      <vt:lpstr>Rota ślubowania</vt:lpstr>
      <vt:lpstr>15 grudnia 1970 odsłonięcie popiersia Patrona</vt:lpstr>
      <vt:lpstr>Popiersie Patrona</vt:lpstr>
      <vt:lpstr>Prezentacja programu PowerPoint</vt:lpstr>
      <vt:lpstr>Program artystyczny</vt:lpstr>
      <vt:lpstr>Rok szkolny 1975/76</vt:lpstr>
      <vt:lpstr>Dyrektor szkoły Mieczysława Kotecka</vt:lpstr>
      <vt:lpstr>Lata 70- 80-te szkoła odnosi sukcesy sportowe</vt:lpstr>
      <vt:lpstr>Kolejna karta z kroniki szkoły -1991</vt:lpstr>
      <vt:lpstr>Z wizytą u kronikarza szkoły</vt:lpstr>
      <vt:lpstr>Z życia szkoły</vt:lpstr>
      <vt:lpstr>Kolejny symbol szkoły -hymn rok 1996/1997</vt:lpstr>
      <vt:lpstr>Rok 2000- reforma systemu oświaty</vt:lpstr>
      <vt:lpstr>Rok szkolny 2000/21</vt:lpstr>
      <vt:lpstr>Rok 2007- setna rocznica urodzin patrona-Edwarda Szymańskiego</vt:lpstr>
      <vt:lpstr>pracownia polonistyczna poświęcona Patronowi</vt:lpstr>
      <vt:lpstr>Rok 2016 </vt:lpstr>
      <vt:lpstr>Pierwsze spotkanie  nowego dyrektora z uczniami  1 września 2016</vt:lpstr>
      <vt:lpstr>Rok 2017- ponownie stajemy się szkołą ośmioklasową</vt:lpstr>
      <vt:lpstr>Lata 2016-2022 zmieniamy się</vt:lpstr>
      <vt:lpstr>Lata 2016-2022 zmieniamy się</vt:lpstr>
      <vt:lpstr>Lata 2016-2022 zmieniamy się</vt:lpstr>
      <vt:lpstr>pracownia językowa</vt:lpstr>
      <vt:lpstr>pracownia geograficzna</vt:lpstr>
      <vt:lpstr>Królestwo geografa</vt:lpstr>
      <vt:lpstr>pracownia polonistyczna</vt:lpstr>
      <vt:lpstr>pracownia informatyczna</vt:lpstr>
      <vt:lpstr>pracownia informatyczna</vt:lpstr>
      <vt:lpstr>Czas pandemii 2020/2021</vt:lpstr>
      <vt:lpstr>nauka zdalna</vt:lpstr>
      <vt:lpstr>Sztuka z pandemią w tle</vt:lpstr>
      <vt:lpstr>wybuch wojny w Ukrainie  luty 2022</vt:lpstr>
      <vt:lpstr>Jest rok 2022, świętujemy Jubileusz 70- lecia</vt:lpstr>
      <vt:lpstr>Klasa 1a</vt:lpstr>
      <vt:lpstr>Święto Niepodległości</vt:lpstr>
      <vt:lpstr>chodzimy na wycieczki</vt:lpstr>
      <vt:lpstr>organizujemy konkursy</vt:lpstr>
      <vt:lpstr>reprezentujemy szkołę  w konkursach</vt:lpstr>
      <vt:lpstr>rozwijamy się sportowo</vt:lpstr>
      <vt:lpstr>lekcje prowadzą  znani sportowcy</vt:lpstr>
      <vt:lpstr>wchodzimy  w dorosłość</vt:lpstr>
      <vt:lpstr>razem  się bawimy</vt:lpstr>
      <vt:lpstr>potrafimy być oryginalni</vt:lpstr>
      <vt:lpstr>w grupie Świetliczaków zawsze jest wesoło</vt:lpstr>
      <vt:lpstr>Ślubujemy...</vt:lpstr>
      <vt:lpstr>UDANEGO JUBILEUSZU!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371</cp:revision>
  <dcterms:created xsi:type="dcterms:W3CDTF">2022-11-21T18:25:46Z</dcterms:created>
  <dcterms:modified xsi:type="dcterms:W3CDTF">2023-04-14T18:12:47Z</dcterms:modified>
</cp:coreProperties>
</file>